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4.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5.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6" r:id="rId4"/>
    <p:sldMasterId id="2147484142" r:id="rId5"/>
    <p:sldMasterId id="2147484051" r:id="rId6"/>
    <p:sldMasterId id="2147484081" r:id="rId7"/>
    <p:sldMasterId id="2147484110" r:id="rId8"/>
    <p:sldMasterId id="2147484170" r:id="rId9"/>
    <p:sldMasterId id="2147483723" r:id="rId10"/>
  </p:sldMasterIdLst>
  <p:notesMasterIdLst>
    <p:notesMasterId r:id="rId40"/>
  </p:notesMasterIdLst>
  <p:handoutMasterIdLst>
    <p:handoutMasterId r:id="rId41"/>
  </p:handoutMasterIdLst>
  <p:sldIdLst>
    <p:sldId id="274" r:id="rId11"/>
    <p:sldId id="370" r:id="rId12"/>
    <p:sldId id="352" r:id="rId13"/>
    <p:sldId id="353" r:id="rId14"/>
    <p:sldId id="259" r:id="rId15"/>
    <p:sldId id="518" r:id="rId16"/>
    <p:sldId id="270" r:id="rId17"/>
    <p:sldId id="287" r:id="rId18"/>
    <p:sldId id="525" r:id="rId19"/>
    <p:sldId id="526" r:id="rId20"/>
    <p:sldId id="347" r:id="rId21"/>
    <p:sldId id="523" r:id="rId22"/>
    <p:sldId id="524" r:id="rId23"/>
    <p:sldId id="516" r:id="rId24"/>
    <p:sldId id="517" r:id="rId25"/>
    <p:sldId id="318" r:id="rId26"/>
    <p:sldId id="333" r:id="rId27"/>
    <p:sldId id="334" r:id="rId28"/>
    <p:sldId id="310" r:id="rId29"/>
    <p:sldId id="519" r:id="rId30"/>
    <p:sldId id="309" r:id="rId31"/>
    <p:sldId id="303" r:id="rId32"/>
    <p:sldId id="514" r:id="rId33"/>
    <p:sldId id="351" r:id="rId34"/>
    <p:sldId id="513" r:id="rId35"/>
    <p:sldId id="515" r:id="rId36"/>
    <p:sldId id="527" r:id="rId37"/>
    <p:sldId id="379" r:id="rId38"/>
    <p:sldId id="52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9A92"/>
    <a:srgbClr val="FFCC01"/>
    <a:srgbClr val="FFFFFF"/>
    <a:srgbClr val="E4E4E4"/>
    <a:srgbClr val="4D4D4D"/>
    <a:srgbClr val="DEDEDE"/>
    <a:srgbClr val="00863D"/>
    <a:srgbClr val="00B050"/>
    <a:srgbClr val="C8C8C8"/>
    <a:srgbClr val="FF6600"/>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56FAD4-E122-4FEC-A226-234CF34D8139}" v="2" dt="2023-10-03T14:18:38.834"/>
    <p1510:client id="{A4FEB7DF-7052-4ED3-8FA5-218745809D21}" v="3" dt="2023-10-03T15:37:25.801"/>
    <p1510:client id="{C25061A5-6387-4A87-9F6C-569404AA8406}" v="7" dt="2023-10-03T15:40:35.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microsoft.com/office/2016/11/relationships/changesInfo" Target="changesInfos/changesInfo1.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enan, Sierra L CIV USARMY CEMVP (USA)" userId="30dcb3a0-4965-4aec-bcfa-af98a55b0616" providerId="ADAL" clId="{3B549BB7-6F80-49D2-A679-41C56BC9F053}"/>
    <pc:docChg chg="modSld">
      <pc:chgData name="Keenan, Sierra L CIV USARMY CEMVP (USA)" userId="30dcb3a0-4965-4aec-bcfa-af98a55b0616" providerId="ADAL" clId="{3B549BB7-6F80-49D2-A679-41C56BC9F053}" dt="2023-10-03T14:04:23.702" v="28" actId="20577"/>
      <pc:docMkLst>
        <pc:docMk/>
      </pc:docMkLst>
      <pc:sldChg chg="modSp mod">
        <pc:chgData name="Keenan, Sierra L CIV USARMY CEMVP (USA)" userId="30dcb3a0-4965-4aec-bcfa-af98a55b0616" providerId="ADAL" clId="{3B549BB7-6F80-49D2-A679-41C56BC9F053}" dt="2023-10-03T14:04:23.702" v="28" actId="20577"/>
        <pc:sldMkLst>
          <pc:docMk/>
          <pc:sldMk cId="1957661837" sldId="274"/>
        </pc:sldMkLst>
        <pc:spChg chg="mod">
          <ac:chgData name="Keenan, Sierra L CIV USARMY CEMVP (USA)" userId="30dcb3a0-4965-4aec-bcfa-af98a55b0616" providerId="ADAL" clId="{3B549BB7-6F80-49D2-A679-41C56BC9F053}" dt="2023-10-03T14:04:23.702" v="28" actId="20577"/>
          <ac:spMkLst>
            <pc:docMk/>
            <pc:sldMk cId="1957661837" sldId="274"/>
            <ac:spMk id="16" creationId="{558AFB5D-E72B-77C0-0666-0A389CEB069E}"/>
          </ac:spMkLst>
        </pc:spChg>
      </pc:sldChg>
    </pc:docChg>
  </pc:docChgLst>
  <pc:docChgLst>
    <pc:chgData name="Stoeckmann, Elizabeth A CIV USARMY CEMVP (USA)" userId="S::elizabeth.a.stoeckmann@usace.army.mil::8e1238d1-aa1a-4ab7-89d7-1c8f8f43ce33" providerId="AD" clId="Web-{A4FEB7DF-7052-4ED3-8FA5-218745809D21}"/>
    <pc:docChg chg="modSld">
      <pc:chgData name="Stoeckmann, Elizabeth A CIV USARMY CEMVP (USA)" userId="S::elizabeth.a.stoeckmann@usace.army.mil::8e1238d1-aa1a-4ab7-89d7-1c8f8f43ce33" providerId="AD" clId="Web-{A4FEB7DF-7052-4ED3-8FA5-218745809D21}" dt="2023-10-03T15:37:25.801" v="2" actId="1076"/>
      <pc:docMkLst>
        <pc:docMk/>
      </pc:docMkLst>
      <pc:sldChg chg="addSp modSp">
        <pc:chgData name="Stoeckmann, Elizabeth A CIV USARMY CEMVP (USA)" userId="S::elizabeth.a.stoeckmann@usace.army.mil::8e1238d1-aa1a-4ab7-89d7-1c8f8f43ce33" providerId="AD" clId="Web-{A4FEB7DF-7052-4ED3-8FA5-218745809D21}" dt="2023-10-03T15:37:25.801" v="2" actId="1076"/>
        <pc:sldMkLst>
          <pc:docMk/>
          <pc:sldMk cId="3759106125" sldId="303"/>
        </pc:sldMkLst>
        <pc:picChg chg="add mod">
          <ac:chgData name="Stoeckmann, Elizabeth A CIV USARMY CEMVP (USA)" userId="S::elizabeth.a.stoeckmann@usace.army.mil::8e1238d1-aa1a-4ab7-89d7-1c8f8f43ce33" providerId="AD" clId="Web-{A4FEB7DF-7052-4ED3-8FA5-218745809D21}" dt="2023-10-03T15:37:25.801" v="2" actId="1076"/>
          <ac:picMkLst>
            <pc:docMk/>
            <pc:sldMk cId="3759106125" sldId="303"/>
            <ac:picMk id="5" creationId="{6C64DD3F-CAEF-D061-B7A0-28BF8D090269}"/>
          </ac:picMkLst>
        </pc:picChg>
      </pc:sldChg>
    </pc:docChg>
  </pc:docChgLst>
  <pc:docChgLst>
    <pc:chgData name="Stoeckmann, Elizabeth A CIV USARMY CEMVP (USA)" userId="S::elizabeth.a.stoeckmann@usace.army.mil::8e1238d1-aa1a-4ab7-89d7-1c8f8f43ce33" providerId="AD" clId="Web-{C25061A5-6387-4A87-9F6C-569404AA8406}"/>
    <pc:docChg chg="modSld">
      <pc:chgData name="Stoeckmann, Elizabeth A CIV USARMY CEMVP (USA)" userId="S::elizabeth.a.stoeckmann@usace.army.mil::8e1238d1-aa1a-4ab7-89d7-1c8f8f43ce33" providerId="AD" clId="Web-{C25061A5-6387-4A87-9F6C-569404AA8406}" dt="2023-10-03T15:40:35.621" v="6" actId="20577"/>
      <pc:docMkLst>
        <pc:docMk/>
      </pc:docMkLst>
      <pc:sldChg chg="modSp">
        <pc:chgData name="Stoeckmann, Elizabeth A CIV USARMY CEMVP (USA)" userId="S::elizabeth.a.stoeckmann@usace.army.mil::8e1238d1-aa1a-4ab7-89d7-1c8f8f43ce33" providerId="AD" clId="Web-{C25061A5-6387-4A87-9F6C-569404AA8406}" dt="2023-10-03T15:38:59.992" v="4" actId="1076"/>
        <pc:sldMkLst>
          <pc:docMk/>
          <pc:sldMk cId="3759106125" sldId="303"/>
        </pc:sldMkLst>
        <pc:picChg chg="mod">
          <ac:chgData name="Stoeckmann, Elizabeth A CIV USARMY CEMVP (USA)" userId="S::elizabeth.a.stoeckmann@usace.army.mil::8e1238d1-aa1a-4ab7-89d7-1c8f8f43ce33" providerId="AD" clId="Web-{C25061A5-6387-4A87-9F6C-569404AA8406}" dt="2023-10-03T15:38:59.992" v="4" actId="1076"/>
          <ac:picMkLst>
            <pc:docMk/>
            <pc:sldMk cId="3759106125" sldId="303"/>
            <ac:picMk id="5" creationId="{6C64DD3F-CAEF-D061-B7A0-28BF8D090269}"/>
          </ac:picMkLst>
        </pc:picChg>
      </pc:sldChg>
      <pc:sldChg chg="modSp">
        <pc:chgData name="Stoeckmann, Elizabeth A CIV USARMY CEMVP (USA)" userId="S::elizabeth.a.stoeckmann@usace.army.mil::8e1238d1-aa1a-4ab7-89d7-1c8f8f43ce33" providerId="AD" clId="Web-{C25061A5-6387-4A87-9F6C-569404AA8406}" dt="2023-10-03T15:40:35.621" v="6" actId="20577"/>
        <pc:sldMkLst>
          <pc:docMk/>
          <pc:sldMk cId="1138808924" sldId="526"/>
        </pc:sldMkLst>
        <pc:spChg chg="mod">
          <ac:chgData name="Stoeckmann, Elizabeth A CIV USARMY CEMVP (USA)" userId="S::elizabeth.a.stoeckmann@usace.army.mil::8e1238d1-aa1a-4ab7-89d7-1c8f8f43ce33" providerId="AD" clId="Web-{C25061A5-6387-4A87-9F6C-569404AA8406}" dt="2023-10-03T15:40:35.621" v="6" actId="20577"/>
          <ac:spMkLst>
            <pc:docMk/>
            <pc:sldMk cId="1138808924" sldId="526"/>
            <ac:spMk id="5" creationId="{26BDB5BA-91D6-DFD8-AFED-4D4D3A5AACDA}"/>
          </ac:spMkLst>
        </pc:spChg>
      </pc:sldChg>
    </pc:docChg>
  </pc:docChgLst>
  <pc:docChgLst>
    <pc:chgData name="Keenan, Sierra L CIV USARMY CEMVP (USA)" userId="S::sierra.l.keenan@usace.army.mil::30dcb3a0-4965-4aec-bcfa-af98a55b0616" providerId="AD" clId="Web-{4356FAD4-E122-4FEC-A226-234CF34D8139}"/>
    <pc:docChg chg="modSld">
      <pc:chgData name="Keenan, Sierra L CIV USARMY CEMVP (USA)" userId="S::sierra.l.keenan@usace.army.mil::30dcb3a0-4965-4aec-bcfa-af98a55b0616" providerId="AD" clId="Web-{4356FAD4-E122-4FEC-A226-234CF34D8139}" dt="2023-10-03T14:18:38.834" v="1" actId="14100"/>
      <pc:docMkLst>
        <pc:docMk/>
      </pc:docMkLst>
      <pc:sldChg chg="modSp">
        <pc:chgData name="Keenan, Sierra L CIV USARMY CEMVP (USA)" userId="S::sierra.l.keenan@usace.army.mil::30dcb3a0-4965-4aec-bcfa-af98a55b0616" providerId="AD" clId="Web-{4356FAD4-E122-4FEC-A226-234CF34D8139}" dt="2023-10-03T14:18:30.178" v="0" actId="1076"/>
        <pc:sldMkLst>
          <pc:docMk/>
          <pc:sldMk cId="1710233449" sldId="379"/>
        </pc:sldMkLst>
        <pc:spChg chg="mod">
          <ac:chgData name="Keenan, Sierra L CIV USARMY CEMVP (USA)" userId="S::sierra.l.keenan@usace.army.mil::30dcb3a0-4965-4aec-bcfa-af98a55b0616" providerId="AD" clId="Web-{4356FAD4-E122-4FEC-A226-234CF34D8139}" dt="2023-10-03T14:18:30.178" v="0" actId="1076"/>
          <ac:spMkLst>
            <pc:docMk/>
            <pc:sldMk cId="1710233449" sldId="379"/>
            <ac:spMk id="3" creationId="{2E89E6E3-A491-4382-86FF-C3AD7B515A71}"/>
          </ac:spMkLst>
        </pc:spChg>
      </pc:sldChg>
      <pc:sldChg chg="modSp">
        <pc:chgData name="Keenan, Sierra L CIV USARMY CEMVP (USA)" userId="S::sierra.l.keenan@usace.army.mil::30dcb3a0-4965-4aec-bcfa-af98a55b0616" providerId="AD" clId="Web-{4356FAD4-E122-4FEC-A226-234CF34D8139}" dt="2023-10-03T14:18:38.834" v="1" actId="14100"/>
        <pc:sldMkLst>
          <pc:docMk/>
          <pc:sldMk cId="663363301" sldId="515"/>
        </pc:sldMkLst>
        <pc:spChg chg="mod">
          <ac:chgData name="Keenan, Sierra L CIV USARMY CEMVP (USA)" userId="S::sierra.l.keenan@usace.army.mil::30dcb3a0-4965-4aec-bcfa-af98a55b0616" providerId="AD" clId="Web-{4356FAD4-E122-4FEC-A226-234CF34D8139}" dt="2023-10-03T14:18:38.834" v="1" actId="14100"/>
          <ac:spMkLst>
            <pc:docMk/>
            <pc:sldMk cId="663363301" sldId="515"/>
            <ac:spMk id="4" creationId="{A5990D6C-8C5C-41B3-B64C-1C1A4C83546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364943-B471-4CDC-BA6A-958E99E1819E}" type="doc">
      <dgm:prSet loTypeId="urn:microsoft.com/office/officeart/2005/8/layout/hList3" loCatId="list" qsTypeId="urn:microsoft.com/office/officeart/2005/8/quickstyle/3d1" qsCatId="3D" csTypeId="urn:microsoft.com/office/officeart/2005/8/colors/accent0_3" csCatId="mainScheme" phldr="1"/>
      <dgm:spPr/>
      <dgm:t>
        <a:bodyPr/>
        <a:lstStyle/>
        <a:p>
          <a:endParaRPr lang="en-US"/>
        </a:p>
      </dgm:t>
    </dgm:pt>
    <dgm:pt modelId="{87992476-F0E3-4081-8952-AC6B441D13C7}">
      <dgm:prSet phldrT="[Text]"/>
      <dgm:spPr/>
      <dgm:t>
        <a:bodyPr/>
        <a:lstStyle/>
        <a:p>
          <a:r>
            <a:rPr lang="en-US" b="0">
              <a:solidFill>
                <a:schemeClr val="accent4">
                  <a:lumMod val="50000"/>
                </a:schemeClr>
              </a:solidFill>
              <a:latin typeface="Calibri" panose="020F0502020204030204" pitchFamily="34" charset="0"/>
              <a:cs typeface="Calibri" panose="020F0502020204030204" pitchFamily="34" charset="0"/>
            </a:rPr>
            <a:t>It’s time to </a:t>
          </a:r>
          <a:r>
            <a:rPr lang="en-US" b="1">
              <a:solidFill>
                <a:schemeClr val="accent4">
                  <a:lumMod val="50000"/>
                </a:schemeClr>
              </a:solidFill>
              <a:latin typeface="Calibri" panose="020F0502020204030204" pitchFamily="34" charset="0"/>
              <a:cs typeface="Calibri" panose="020F0502020204030204" pitchFamily="34" charset="0"/>
            </a:rPr>
            <a:t>listen</a:t>
          </a:r>
          <a:r>
            <a:rPr lang="en-US" b="0">
              <a:solidFill>
                <a:schemeClr val="accent4">
                  <a:lumMod val="50000"/>
                </a:schemeClr>
              </a:solidFill>
              <a:latin typeface="Calibri" panose="020F0502020204030204" pitchFamily="34" charset="0"/>
              <a:cs typeface="Calibri" panose="020F0502020204030204" pitchFamily="34" charset="0"/>
            </a:rPr>
            <a:t> to your ideas for </a:t>
          </a:r>
          <a:r>
            <a:rPr lang="en-US" b="0" err="1">
              <a:solidFill>
                <a:schemeClr val="accent4">
                  <a:lumMod val="50000"/>
                </a:schemeClr>
              </a:solidFill>
              <a:latin typeface="Calibri" panose="020F0502020204030204" pitchFamily="34" charset="0"/>
              <a:cs typeface="Calibri" panose="020F0502020204030204" pitchFamily="34" charset="0"/>
            </a:rPr>
            <a:t>Baldhill</a:t>
          </a:r>
          <a:r>
            <a:rPr lang="en-US" b="0">
              <a:solidFill>
                <a:schemeClr val="accent4">
                  <a:lumMod val="50000"/>
                </a:schemeClr>
              </a:solidFill>
              <a:latin typeface="Calibri" panose="020F0502020204030204" pitchFamily="34" charset="0"/>
              <a:cs typeface="Calibri" panose="020F0502020204030204" pitchFamily="34" charset="0"/>
            </a:rPr>
            <a:t> Dam operations</a:t>
          </a:r>
          <a:endParaRPr lang="en-US" b="0">
            <a:solidFill>
              <a:schemeClr val="accent4">
                <a:lumMod val="50000"/>
              </a:schemeClr>
            </a:solidFill>
          </a:endParaRPr>
        </a:p>
      </dgm:t>
    </dgm:pt>
    <dgm:pt modelId="{E9D0481C-D625-444D-880D-585EB6775BBB}" type="parTrans" cxnId="{D02C6FED-F2EB-44E5-AF82-B28B40B4646B}">
      <dgm:prSet/>
      <dgm:spPr/>
      <dgm:t>
        <a:bodyPr/>
        <a:lstStyle/>
        <a:p>
          <a:endParaRPr lang="en-US">
            <a:solidFill>
              <a:schemeClr val="accent4">
                <a:lumMod val="50000"/>
              </a:schemeClr>
            </a:solidFill>
          </a:endParaRPr>
        </a:p>
      </dgm:t>
    </dgm:pt>
    <dgm:pt modelId="{43DC1B9A-C0F4-484E-B233-2CF1403B8A5A}" type="sibTrans" cxnId="{D02C6FED-F2EB-44E5-AF82-B28B40B4646B}">
      <dgm:prSet/>
      <dgm:spPr/>
      <dgm:t>
        <a:bodyPr/>
        <a:lstStyle/>
        <a:p>
          <a:endParaRPr lang="en-US">
            <a:solidFill>
              <a:schemeClr val="accent4">
                <a:lumMod val="50000"/>
              </a:schemeClr>
            </a:solidFill>
          </a:endParaRPr>
        </a:p>
      </dgm:t>
    </dgm:pt>
    <dgm:pt modelId="{EAD013D5-D3A2-46E0-99D1-F7AF0F34CC73}">
      <dgm:prSet phldrT="[Text]"/>
      <dgm:spPr/>
      <dgm:t>
        <a:bodyPr/>
        <a:lstStyle/>
        <a:p>
          <a:r>
            <a:rPr lang="en-US">
              <a:solidFill>
                <a:schemeClr val="accent4">
                  <a:lumMod val="50000"/>
                </a:schemeClr>
              </a:solidFill>
              <a:latin typeface="Calibri" panose="020F0502020204030204" pitchFamily="34" charset="0"/>
              <a:cs typeface="Calibri" panose="020F0502020204030204" pitchFamily="34" charset="0"/>
            </a:rPr>
            <a:t>What issues or resources should be studied?</a:t>
          </a:r>
        </a:p>
      </dgm:t>
    </dgm:pt>
    <dgm:pt modelId="{B0991438-DF50-4DD1-B702-36958841B37A}" type="parTrans" cxnId="{C5568009-F23E-4013-9978-BE54644EAD85}">
      <dgm:prSet/>
      <dgm:spPr/>
      <dgm:t>
        <a:bodyPr/>
        <a:lstStyle/>
        <a:p>
          <a:endParaRPr lang="en-US">
            <a:solidFill>
              <a:schemeClr val="accent4">
                <a:lumMod val="50000"/>
              </a:schemeClr>
            </a:solidFill>
          </a:endParaRPr>
        </a:p>
      </dgm:t>
    </dgm:pt>
    <dgm:pt modelId="{EFF7518B-D252-4BF6-9BC2-DC9C56BB4999}" type="sibTrans" cxnId="{C5568009-F23E-4013-9978-BE54644EAD85}">
      <dgm:prSet/>
      <dgm:spPr/>
      <dgm:t>
        <a:bodyPr/>
        <a:lstStyle/>
        <a:p>
          <a:endParaRPr lang="en-US">
            <a:solidFill>
              <a:schemeClr val="accent4">
                <a:lumMod val="50000"/>
              </a:schemeClr>
            </a:solidFill>
          </a:endParaRPr>
        </a:p>
      </dgm:t>
    </dgm:pt>
    <dgm:pt modelId="{F1D1B5DC-D585-4BBE-A461-7E7D2996F43A}">
      <dgm:prSet phldrT="[Text]"/>
      <dgm:spPr/>
      <dgm:t>
        <a:bodyPr/>
        <a:lstStyle/>
        <a:p>
          <a:r>
            <a:rPr lang="en-US">
              <a:solidFill>
                <a:schemeClr val="accent4">
                  <a:lumMod val="50000"/>
                </a:schemeClr>
              </a:solidFill>
              <a:latin typeface="Calibri" panose="020F0502020204030204" pitchFamily="34" charset="0"/>
              <a:cs typeface="Calibri" panose="020F0502020204030204" pitchFamily="34" charset="0"/>
            </a:rPr>
            <a:t>What do you want to stay the same or change?</a:t>
          </a:r>
        </a:p>
      </dgm:t>
    </dgm:pt>
    <dgm:pt modelId="{B69C8251-B804-47B3-A71C-AC720B30339D}" type="parTrans" cxnId="{EE29EDA7-FFA1-4171-814B-49C4171D0B0D}">
      <dgm:prSet/>
      <dgm:spPr/>
      <dgm:t>
        <a:bodyPr/>
        <a:lstStyle/>
        <a:p>
          <a:endParaRPr lang="en-US">
            <a:solidFill>
              <a:schemeClr val="accent4">
                <a:lumMod val="50000"/>
              </a:schemeClr>
            </a:solidFill>
          </a:endParaRPr>
        </a:p>
      </dgm:t>
    </dgm:pt>
    <dgm:pt modelId="{3B237A86-F61A-4452-80EF-E616CCBF8FB4}" type="sibTrans" cxnId="{EE29EDA7-FFA1-4171-814B-49C4171D0B0D}">
      <dgm:prSet/>
      <dgm:spPr/>
      <dgm:t>
        <a:bodyPr/>
        <a:lstStyle/>
        <a:p>
          <a:endParaRPr lang="en-US">
            <a:solidFill>
              <a:schemeClr val="accent4">
                <a:lumMod val="50000"/>
              </a:schemeClr>
            </a:solidFill>
          </a:endParaRPr>
        </a:p>
      </dgm:t>
    </dgm:pt>
    <dgm:pt modelId="{9B3F894D-3F24-46EA-B976-1F499543A972}">
      <dgm:prSet phldrT="[Text]"/>
      <dgm:spPr/>
      <dgm:t>
        <a:bodyPr/>
        <a:lstStyle/>
        <a:p>
          <a:r>
            <a:rPr lang="en-US">
              <a:solidFill>
                <a:schemeClr val="accent4">
                  <a:lumMod val="50000"/>
                </a:schemeClr>
              </a:solidFill>
              <a:latin typeface="Calibri" panose="020F0502020204030204" pitchFamily="34" charset="0"/>
              <a:cs typeface="Calibri" panose="020F0502020204030204" pitchFamily="34" charset="0"/>
            </a:rPr>
            <a:t>What potential water management options for </a:t>
          </a:r>
          <a:r>
            <a:rPr lang="en-US" err="1">
              <a:solidFill>
                <a:schemeClr val="accent4">
                  <a:lumMod val="50000"/>
                </a:schemeClr>
              </a:solidFill>
              <a:latin typeface="Calibri" panose="020F0502020204030204" pitchFamily="34" charset="0"/>
              <a:cs typeface="Calibri" panose="020F0502020204030204" pitchFamily="34" charset="0"/>
            </a:rPr>
            <a:t>Baldhill</a:t>
          </a:r>
          <a:r>
            <a:rPr lang="en-US">
              <a:solidFill>
                <a:schemeClr val="accent4">
                  <a:lumMod val="50000"/>
                </a:schemeClr>
              </a:solidFill>
              <a:latin typeface="Calibri" panose="020F0502020204030204" pitchFamily="34" charset="0"/>
              <a:cs typeface="Calibri" panose="020F0502020204030204" pitchFamily="34" charset="0"/>
            </a:rPr>
            <a:t> Dam should be considered?</a:t>
          </a:r>
        </a:p>
      </dgm:t>
    </dgm:pt>
    <dgm:pt modelId="{65933354-2976-4AE7-8484-DC0E58C76C0F}" type="parTrans" cxnId="{3EA8A97F-4215-4FF9-AFE0-9CB3C9E92E71}">
      <dgm:prSet/>
      <dgm:spPr/>
      <dgm:t>
        <a:bodyPr/>
        <a:lstStyle/>
        <a:p>
          <a:endParaRPr lang="en-US">
            <a:solidFill>
              <a:schemeClr val="accent4">
                <a:lumMod val="50000"/>
              </a:schemeClr>
            </a:solidFill>
          </a:endParaRPr>
        </a:p>
      </dgm:t>
    </dgm:pt>
    <dgm:pt modelId="{618C30DC-1353-4916-8BA3-23EA20909068}" type="sibTrans" cxnId="{3EA8A97F-4215-4FF9-AFE0-9CB3C9E92E71}">
      <dgm:prSet/>
      <dgm:spPr/>
      <dgm:t>
        <a:bodyPr/>
        <a:lstStyle/>
        <a:p>
          <a:endParaRPr lang="en-US">
            <a:solidFill>
              <a:schemeClr val="accent4">
                <a:lumMod val="50000"/>
              </a:schemeClr>
            </a:solidFill>
          </a:endParaRPr>
        </a:p>
      </dgm:t>
    </dgm:pt>
    <dgm:pt modelId="{1470890F-19C1-4150-9DC4-4E0C7DC8793D}" type="pres">
      <dgm:prSet presAssocID="{B7364943-B471-4CDC-BA6A-958E99E1819E}" presName="composite" presStyleCnt="0">
        <dgm:presLayoutVars>
          <dgm:chMax val="1"/>
          <dgm:dir/>
          <dgm:resizeHandles val="exact"/>
        </dgm:presLayoutVars>
      </dgm:prSet>
      <dgm:spPr/>
    </dgm:pt>
    <dgm:pt modelId="{F73044FA-842C-4B73-ABCD-AEEB285B0E76}" type="pres">
      <dgm:prSet presAssocID="{87992476-F0E3-4081-8952-AC6B441D13C7}" presName="roof" presStyleLbl="dkBgShp" presStyleIdx="0" presStyleCnt="2"/>
      <dgm:spPr/>
    </dgm:pt>
    <dgm:pt modelId="{D467E7F4-131D-44D2-BAE4-3028AE5C4BF3}" type="pres">
      <dgm:prSet presAssocID="{87992476-F0E3-4081-8952-AC6B441D13C7}" presName="pillars" presStyleCnt="0"/>
      <dgm:spPr/>
    </dgm:pt>
    <dgm:pt modelId="{E2B1A76E-BDA1-4A4E-9C0A-D5F3A6906BE6}" type="pres">
      <dgm:prSet presAssocID="{87992476-F0E3-4081-8952-AC6B441D13C7}" presName="pillar1" presStyleLbl="node1" presStyleIdx="0" presStyleCnt="3">
        <dgm:presLayoutVars>
          <dgm:bulletEnabled val="1"/>
        </dgm:presLayoutVars>
      </dgm:prSet>
      <dgm:spPr/>
    </dgm:pt>
    <dgm:pt modelId="{2C8E73B3-FBFB-4C5F-B195-C7EAB166BA08}" type="pres">
      <dgm:prSet presAssocID="{F1D1B5DC-D585-4BBE-A461-7E7D2996F43A}" presName="pillarX" presStyleLbl="node1" presStyleIdx="1" presStyleCnt="3">
        <dgm:presLayoutVars>
          <dgm:bulletEnabled val="1"/>
        </dgm:presLayoutVars>
      </dgm:prSet>
      <dgm:spPr/>
    </dgm:pt>
    <dgm:pt modelId="{A138FA3C-2080-4734-9F71-F069CD7EFEF7}" type="pres">
      <dgm:prSet presAssocID="{9B3F894D-3F24-46EA-B976-1F499543A972}" presName="pillarX" presStyleLbl="node1" presStyleIdx="2" presStyleCnt="3">
        <dgm:presLayoutVars>
          <dgm:bulletEnabled val="1"/>
        </dgm:presLayoutVars>
      </dgm:prSet>
      <dgm:spPr/>
    </dgm:pt>
    <dgm:pt modelId="{17D12FF3-AAFF-4B62-B841-AA16F0C1B258}" type="pres">
      <dgm:prSet presAssocID="{87992476-F0E3-4081-8952-AC6B441D13C7}" presName="base" presStyleLbl="dkBgShp" presStyleIdx="1" presStyleCnt="2"/>
      <dgm:spPr/>
    </dgm:pt>
  </dgm:ptLst>
  <dgm:cxnLst>
    <dgm:cxn modelId="{C5568009-F23E-4013-9978-BE54644EAD85}" srcId="{87992476-F0E3-4081-8952-AC6B441D13C7}" destId="{EAD013D5-D3A2-46E0-99D1-F7AF0F34CC73}" srcOrd="0" destOrd="0" parTransId="{B0991438-DF50-4DD1-B702-36958841B37A}" sibTransId="{EFF7518B-D252-4BF6-9BC2-DC9C56BB4999}"/>
    <dgm:cxn modelId="{FD6AD13F-55FC-42CF-92F9-E98FA34A8705}" type="presOf" srcId="{EAD013D5-D3A2-46E0-99D1-F7AF0F34CC73}" destId="{E2B1A76E-BDA1-4A4E-9C0A-D5F3A6906BE6}" srcOrd="0" destOrd="0" presId="urn:microsoft.com/office/officeart/2005/8/layout/hList3"/>
    <dgm:cxn modelId="{2441C870-32D2-4B05-8D24-91AE5AA69A8B}" type="presOf" srcId="{87992476-F0E3-4081-8952-AC6B441D13C7}" destId="{F73044FA-842C-4B73-ABCD-AEEB285B0E76}" srcOrd="0" destOrd="0" presId="urn:microsoft.com/office/officeart/2005/8/layout/hList3"/>
    <dgm:cxn modelId="{3EA8A97F-4215-4FF9-AFE0-9CB3C9E92E71}" srcId="{87992476-F0E3-4081-8952-AC6B441D13C7}" destId="{9B3F894D-3F24-46EA-B976-1F499543A972}" srcOrd="2" destOrd="0" parTransId="{65933354-2976-4AE7-8484-DC0E58C76C0F}" sibTransId="{618C30DC-1353-4916-8BA3-23EA20909068}"/>
    <dgm:cxn modelId="{EE29EDA7-FFA1-4171-814B-49C4171D0B0D}" srcId="{87992476-F0E3-4081-8952-AC6B441D13C7}" destId="{F1D1B5DC-D585-4BBE-A461-7E7D2996F43A}" srcOrd="1" destOrd="0" parTransId="{B69C8251-B804-47B3-A71C-AC720B30339D}" sibTransId="{3B237A86-F61A-4452-80EF-E616CCBF8FB4}"/>
    <dgm:cxn modelId="{3D148AAC-918E-4958-8059-FB0FE0D5F453}" type="presOf" srcId="{9B3F894D-3F24-46EA-B976-1F499543A972}" destId="{A138FA3C-2080-4734-9F71-F069CD7EFEF7}" srcOrd="0" destOrd="0" presId="urn:microsoft.com/office/officeart/2005/8/layout/hList3"/>
    <dgm:cxn modelId="{EB19C9B8-61AE-4636-94C0-807E2D42EA78}" type="presOf" srcId="{F1D1B5DC-D585-4BBE-A461-7E7D2996F43A}" destId="{2C8E73B3-FBFB-4C5F-B195-C7EAB166BA08}" srcOrd="0" destOrd="0" presId="urn:microsoft.com/office/officeart/2005/8/layout/hList3"/>
    <dgm:cxn modelId="{16164FCF-A7FE-4906-B57C-9C725DF7BB92}" type="presOf" srcId="{B7364943-B471-4CDC-BA6A-958E99E1819E}" destId="{1470890F-19C1-4150-9DC4-4E0C7DC8793D}" srcOrd="0" destOrd="0" presId="urn:microsoft.com/office/officeart/2005/8/layout/hList3"/>
    <dgm:cxn modelId="{D02C6FED-F2EB-44E5-AF82-B28B40B4646B}" srcId="{B7364943-B471-4CDC-BA6A-958E99E1819E}" destId="{87992476-F0E3-4081-8952-AC6B441D13C7}" srcOrd="0" destOrd="0" parTransId="{E9D0481C-D625-444D-880D-585EB6775BBB}" sibTransId="{43DC1B9A-C0F4-484E-B233-2CF1403B8A5A}"/>
    <dgm:cxn modelId="{6420C67F-6674-4C34-B6C9-AD8B29C9E889}" type="presParOf" srcId="{1470890F-19C1-4150-9DC4-4E0C7DC8793D}" destId="{F73044FA-842C-4B73-ABCD-AEEB285B0E76}" srcOrd="0" destOrd="0" presId="urn:microsoft.com/office/officeart/2005/8/layout/hList3"/>
    <dgm:cxn modelId="{164AF0BE-8616-48DA-8615-5EBE33FB970A}" type="presParOf" srcId="{1470890F-19C1-4150-9DC4-4E0C7DC8793D}" destId="{D467E7F4-131D-44D2-BAE4-3028AE5C4BF3}" srcOrd="1" destOrd="0" presId="urn:microsoft.com/office/officeart/2005/8/layout/hList3"/>
    <dgm:cxn modelId="{4CF74FAF-2B36-45E1-AF77-13A0190859E6}" type="presParOf" srcId="{D467E7F4-131D-44D2-BAE4-3028AE5C4BF3}" destId="{E2B1A76E-BDA1-4A4E-9C0A-D5F3A6906BE6}" srcOrd="0" destOrd="0" presId="urn:microsoft.com/office/officeart/2005/8/layout/hList3"/>
    <dgm:cxn modelId="{1723F33E-DCB7-4CDD-984F-9D578EA40BB5}" type="presParOf" srcId="{D467E7F4-131D-44D2-BAE4-3028AE5C4BF3}" destId="{2C8E73B3-FBFB-4C5F-B195-C7EAB166BA08}" srcOrd="1" destOrd="0" presId="urn:microsoft.com/office/officeart/2005/8/layout/hList3"/>
    <dgm:cxn modelId="{46BDD064-7E14-4C42-8593-A468A0AA570A}" type="presParOf" srcId="{D467E7F4-131D-44D2-BAE4-3028AE5C4BF3}" destId="{A138FA3C-2080-4734-9F71-F069CD7EFEF7}" srcOrd="2" destOrd="0" presId="urn:microsoft.com/office/officeart/2005/8/layout/hList3"/>
    <dgm:cxn modelId="{CBED7EB6-6628-4E28-8690-1C7916AF322F}" type="presParOf" srcId="{1470890F-19C1-4150-9DC4-4E0C7DC8793D}" destId="{17D12FF3-AAFF-4B62-B841-AA16F0C1B258}"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3044FA-842C-4B73-ABCD-AEEB285B0E76}">
      <dsp:nvSpPr>
        <dsp:cNvPr id="0" name=""/>
        <dsp:cNvSpPr/>
      </dsp:nvSpPr>
      <dsp:spPr>
        <a:xfrm>
          <a:off x="0" y="0"/>
          <a:ext cx="8128000" cy="1625600"/>
        </a:xfrm>
        <a:prstGeom prst="rect">
          <a:avLst/>
        </a:prstGeom>
        <a:gradFill rotWithShape="0">
          <a:gsLst>
            <a:gs pos="0">
              <a:schemeClr val="dk2">
                <a:shade val="80000"/>
                <a:hueOff val="0"/>
                <a:satOff val="0"/>
                <a:lumOff val="0"/>
                <a:alphaOff val="0"/>
                <a:tint val="50000"/>
                <a:satMod val="300000"/>
              </a:schemeClr>
            </a:gs>
            <a:gs pos="35000">
              <a:schemeClr val="dk2">
                <a:shade val="80000"/>
                <a:hueOff val="0"/>
                <a:satOff val="0"/>
                <a:lumOff val="0"/>
                <a:alphaOff val="0"/>
                <a:tint val="37000"/>
                <a:satMod val="300000"/>
              </a:schemeClr>
            </a:gs>
            <a:gs pos="100000">
              <a:schemeClr val="dk2">
                <a:shade val="80000"/>
                <a:hueOff val="0"/>
                <a:satOff val="0"/>
                <a:lumOff val="0"/>
                <a:alphaOff val="0"/>
                <a:tint val="15000"/>
                <a:satMod val="350000"/>
              </a:schemeClr>
            </a:gs>
          </a:gsLst>
          <a:lin ang="16200000" scaled="1"/>
        </a:gradFill>
        <a:ln>
          <a:noFill/>
        </a:ln>
        <a:effectLst/>
        <a:scene3d>
          <a:camera prst="orthographicFront"/>
          <a:lightRig rig="flat" dir="t"/>
        </a:scene3d>
        <a:sp3d z="-190500" extrusionH="12700" prstMaterial="plastic">
          <a:bevelT w="50800" h="50800"/>
        </a:sp3d>
      </dsp:spPr>
      <dsp:style>
        <a:lnRef idx="0">
          <a:scrgbClr r="0" g="0" b="0"/>
        </a:lnRef>
        <a:fillRef idx="2">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0" kern="1200">
              <a:solidFill>
                <a:schemeClr val="accent4">
                  <a:lumMod val="50000"/>
                </a:schemeClr>
              </a:solidFill>
              <a:latin typeface="Calibri" panose="020F0502020204030204" pitchFamily="34" charset="0"/>
              <a:cs typeface="Calibri" panose="020F0502020204030204" pitchFamily="34" charset="0"/>
            </a:rPr>
            <a:t>It’s time to </a:t>
          </a:r>
          <a:r>
            <a:rPr lang="en-US" sz="4500" b="1" kern="1200">
              <a:solidFill>
                <a:schemeClr val="accent4">
                  <a:lumMod val="50000"/>
                </a:schemeClr>
              </a:solidFill>
              <a:latin typeface="Calibri" panose="020F0502020204030204" pitchFamily="34" charset="0"/>
              <a:cs typeface="Calibri" panose="020F0502020204030204" pitchFamily="34" charset="0"/>
            </a:rPr>
            <a:t>listen</a:t>
          </a:r>
          <a:r>
            <a:rPr lang="en-US" sz="4500" b="0" kern="1200">
              <a:solidFill>
                <a:schemeClr val="accent4">
                  <a:lumMod val="50000"/>
                </a:schemeClr>
              </a:solidFill>
              <a:latin typeface="Calibri" panose="020F0502020204030204" pitchFamily="34" charset="0"/>
              <a:cs typeface="Calibri" panose="020F0502020204030204" pitchFamily="34" charset="0"/>
            </a:rPr>
            <a:t> to your ideas for </a:t>
          </a:r>
          <a:r>
            <a:rPr lang="en-US" sz="4500" b="0" kern="1200" err="1">
              <a:solidFill>
                <a:schemeClr val="accent4">
                  <a:lumMod val="50000"/>
                </a:schemeClr>
              </a:solidFill>
              <a:latin typeface="Calibri" panose="020F0502020204030204" pitchFamily="34" charset="0"/>
              <a:cs typeface="Calibri" panose="020F0502020204030204" pitchFamily="34" charset="0"/>
            </a:rPr>
            <a:t>Baldhill</a:t>
          </a:r>
          <a:r>
            <a:rPr lang="en-US" sz="4500" b="0" kern="1200">
              <a:solidFill>
                <a:schemeClr val="accent4">
                  <a:lumMod val="50000"/>
                </a:schemeClr>
              </a:solidFill>
              <a:latin typeface="Calibri" panose="020F0502020204030204" pitchFamily="34" charset="0"/>
              <a:cs typeface="Calibri" panose="020F0502020204030204" pitchFamily="34" charset="0"/>
            </a:rPr>
            <a:t> Dam operations</a:t>
          </a:r>
          <a:endParaRPr lang="en-US" sz="4500" b="0" kern="1200">
            <a:solidFill>
              <a:schemeClr val="accent4">
                <a:lumMod val="50000"/>
              </a:schemeClr>
            </a:solidFill>
          </a:endParaRPr>
        </a:p>
      </dsp:txBody>
      <dsp:txXfrm>
        <a:off x="0" y="0"/>
        <a:ext cx="8128000" cy="1625600"/>
      </dsp:txXfrm>
    </dsp:sp>
    <dsp:sp modelId="{E2B1A76E-BDA1-4A4E-9C0A-D5F3A6906BE6}">
      <dsp:nvSpPr>
        <dsp:cNvPr id="0" name=""/>
        <dsp:cNvSpPr/>
      </dsp:nvSpPr>
      <dsp:spPr>
        <a:xfrm>
          <a:off x="3968" y="1625600"/>
          <a:ext cx="2706687" cy="341376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accent4">
                  <a:lumMod val="50000"/>
                </a:schemeClr>
              </a:solidFill>
              <a:latin typeface="Calibri" panose="020F0502020204030204" pitchFamily="34" charset="0"/>
              <a:cs typeface="Calibri" panose="020F0502020204030204" pitchFamily="34" charset="0"/>
            </a:rPr>
            <a:t>What issues or resources should be studied?</a:t>
          </a:r>
        </a:p>
      </dsp:txBody>
      <dsp:txXfrm>
        <a:off x="3968" y="1625600"/>
        <a:ext cx="2706687" cy="3413760"/>
      </dsp:txXfrm>
    </dsp:sp>
    <dsp:sp modelId="{2C8E73B3-FBFB-4C5F-B195-C7EAB166BA08}">
      <dsp:nvSpPr>
        <dsp:cNvPr id="0" name=""/>
        <dsp:cNvSpPr/>
      </dsp:nvSpPr>
      <dsp:spPr>
        <a:xfrm>
          <a:off x="2710656" y="1625600"/>
          <a:ext cx="2706687" cy="341376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accent4">
                  <a:lumMod val="50000"/>
                </a:schemeClr>
              </a:solidFill>
              <a:latin typeface="Calibri" panose="020F0502020204030204" pitchFamily="34" charset="0"/>
              <a:cs typeface="Calibri" panose="020F0502020204030204" pitchFamily="34" charset="0"/>
            </a:rPr>
            <a:t>What do you want to stay the same or change?</a:t>
          </a:r>
        </a:p>
      </dsp:txBody>
      <dsp:txXfrm>
        <a:off x="2710656" y="1625600"/>
        <a:ext cx="2706687" cy="3413760"/>
      </dsp:txXfrm>
    </dsp:sp>
    <dsp:sp modelId="{A138FA3C-2080-4734-9F71-F069CD7EFEF7}">
      <dsp:nvSpPr>
        <dsp:cNvPr id="0" name=""/>
        <dsp:cNvSpPr/>
      </dsp:nvSpPr>
      <dsp:spPr>
        <a:xfrm>
          <a:off x="5417343" y="1625600"/>
          <a:ext cx="2706687" cy="3413760"/>
        </a:xfrm>
        <a:prstGeom prst="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solidFill>
                <a:schemeClr val="accent4">
                  <a:lumMod val="50000"/>
                </a:schemeClr>
              </a:solidFill>
              <a:latin typeface="Calibri" panose="020F0502020204030204" pitchFamily="34" charset="0"/>
              <a:cs typeface="Calibri" panose="020F0502020204030204" pitchFamily="34" charset="0"/>
            </a:rPr>
            <a:t>What potential water management options for </a:t>
          </a:r>
          <a:r>
            <a:rPr lang="en-US" sz="3100" kern="1200" err="1">
              <a:solidFill>
                <a:schemeClr val="accent4">
                  <a:lumMod val="50000"/>
                </a:schemeClr>
              </a:solidFill>
              <a:latin typeface="Calibri" panose="020F0502020204030204" pitchFamily="34" charset="0"/>
              <a:cs typeface="Calibri" panose="020F0502020204030204" pitchFamily="34" charset="0"/>
            </a:rPr>
            <a:t>Baldhill</a:t>
          </a:r>
          <a:r>
            <a:rPr lang="en-US" sz="3100" kern="1200">
              <a:solidFill>
                <a:schemeClr val="accent4">
                  <a:lumMod val="50000"/>
                </a:schemeClr>
              </a:solidFill>
              <a:latin typeface="Calibri" panose="020F0502020204030204" pitchFamily="34" charset="0"/>
              <a:cs typeface="Calibri" panose="020F0502020204030204" pitchFamily="34" charset="0"/>
            </a:rPr>
            <a:t> Dam should be considered?</a:t>
          </a:r>
        </a:p>
      </dsp:txBody>
      <dsp:txXfrm>
        <a:off x="5417343" y="1625600"/>
        <a:ext cx="2706687" cy="3413760"/>
      </dsp:txXfrm>
    </dsp:sp>
    <dsp:sp modelId="{17D12FF3-AAFF-4B62-B841-AA16F0C1B258}">
      <dsp:nvSpPr>
        <dsp:cNvPr id="0" name=""/>
        <dsp:cNvSpPr/>
      </dsp:nvSpPr>
      <dsp:spPr>
        <a:xfrm>
          <a:off x="0" y="5039360"/>
          <a:ext cx="8128000" cy="379306"/>
        </a:xfrm>
        <a:prstGeom prst="rect">
          <a:avLst/>
        </a:prstGeom>
        <a:gradFill rotWithShape="0">
          <a:gsLst>
            <a:gs pos="0">
              <a:schemeClr val="dk2">
                <a:shade val="80000"/>
                <a:hueOff val="0"/>
                <a:satOff val="0"/>
                <a:lumOff val="0"/>
                <a:alphaOff val="0"/>
                <a:tint val="50000"/>
                <a:satMod val="300000"/>
              </a:schemeClr>
            </a:gs>
            <a:gs pos="35000">
              <a:schemeClr val="dk2">
                <a:shade val="80000"/>
                <a:hueOff val="0"/>
                <a:satOff val="0"/>
                <a:lumOff val="0"/>
                <a:alphaOff val="0"/>
                <a:tint val="37000"/>
                <a:satMod val="300000"/>
              </a:schemeClr>
            </a:gs>
            <a:gs pos="100000">
              <a:schemeClr val="dk2">
                <a:shade val="80000"/>
                <a:hueOff val="0"/>
                <a:satOff val="0"/>
                <a:lumOff val="0"/>
                <a:alphaOff val="0"/>
                <a:tint val="15000"/>
                <a:satMod val="350000"/>
              </a:schemeClr>
            </a:gs>
          </a:gsLst>
          <a:lin ang="16200000" scaled="1"/>
        </a:gradFill>
        <a:ln>
          <a:noFill/>
        </a:ln>
        <a:effectLst/>
        <a:scene3d>
          <a:camera prst="orthographicFront"/>
          <a:lightRig rig="flat" dir="t"/>
        </a:scene3d>
        <a:sp3d z="-190500" extrusionH="12700" prstMaterial="plastic">
          <a:bevelT w="50800" h="50800"/>
        </a:sp3d>
      </dsp:spPr>
      <dsp:style>
        <a:lnRef idx="0">
          <a:scrgbClr r="0" g="0" b="0"/>
        </a:lnRef>
        <a:fillRef idx="2">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10/3/2023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10/3/2023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Sierra The presentation can also be viewed after the fact on our website, so please feel free to share with others who didn’t make it today. </a:t>
            </a:r>
          </a:p>
        </p:txBody>
      </p:sp>
      <p:sp>
        <p:nvSpPr>
          <p:cNvPr id="4" name="Slide Number Placeholder 3"/>
          <p:cNvSpPr>
            <a:spLocks noGrp="1"/>
          </p:cNvSpPr>
          <p:nvPr>
            <p:ph type="sldNum" sz="quarter" idx="5"/>
          </p:nvPr>
        </p:nvSpPr>
        <p:spPr/>
        <p:txBody>
          <a:bodyPr/>
          <a:lstStyle/>
          <a:p>
            <a:fld id="{704EA0D0-9C9F-41DC-A1B4-CC86A4313473}" type="slidenum">
              <a:rPr lang="en-US" smtClean="0"/>
              <a:t>2</a:t>
            </a:fld>
            <a:endParaRPr lang="en-US"/>
          </a:p>
        </p:txBody>
      </p:sp>
    </p:spTree>
    <p:extLst>
      <p:ext uri="{BB962C8B-B14F-4D97-AF65-F5344CB8AC3E}">
        <p14:creationId xmlns:p14="http://schemas.microsoft.com/office/powerpoint/2010/main" val="2141742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Major Changes since last WCM Update 1994</a:t>
            </a:r>
          </a:p>
          <a:p>
            <a:pPr marL="342900" indent="-342900">
              <a:buFont typeface="Arial" panose="020B0604020202020204" pitchFamily="34" charset="0"/>
              <a:buChar char="•"/>
            </a:pPr>
            <a:r>
              <a:rPr lang="en-US"/>
              <a:t>New Flood Control Projects</a:t>
            </a:r>
          </a:p>
          <a:p>
            <a:pPr marL="569913" lvl="1" indent="-342900">
              <a:buFont typeface="Arial" panose="020B0604020202020204" pitchFamily="34" charset="0"/>
              <a:buChar char="•"/>
            </a:pPr>
            <a:r>
              <a:rPr lang="en-US"/>
              <a:t>Wahpeton, ND and Breckenridge, MN Levee Upgrades</a:t>
            </a:r>
          </a:p>
          <a:p>
            <a:pPr marL="569913" lvl="1" indent="-342900">
              <a:buFont typeface="Arial" panose="020B0604020202020204" pitchFamily="34" charset="0"/>
              <a:buChar char="•"/>
            </a:pPr>
            <a:r>
              <a:rPr lang="en-US"/>
              <a:t>Breckenridge Diversion</a:t>
            </a:r>
          </a:p>
          <a:p>
            <a:pPr marL="342900" indent="-342900">
              <a:buFont typeface="Arial" panose="020B0604020202020204" pitchFamily="34" charset="0"/>
              <a:buChar char="•"/>
            </a:pPr>
            <a:r>
              <a:rPr lang="en-US"/>
              <a:t>Reservation Dam Outlet Works Upgrade</a:t>
            </a:r>
          </a:p>
          <a:p>
            <a:pPr marL="342900" indent="-342900">
              <a:buFont typeface="Arial" panose="020B0604020202020204" pitchFamily="34" charset="0"/>
              <a:buChar char="•"/>
            </a:pPr>
            <a:r>
              <a:rPr lang="en-US"/>
              <a:t>Hydrology</a:t>
            </a:r>
          </a:p>
          <a:p>
            <a:pPr marL="342900" indent="-342900">
              <a:buFont typeface="Arial" panose="020B0604020202020204" pitchFamily="34" charset="0"/>
              <a:buChar char="•"/>
            </a:pPr>
            <a:r>
              <a:rPr lang="en-US"/>
              <a:t>Recreation Infrastructure</a:t>
            </a:r>
          </a:p>
          <a:p>
            <a:pPr marL="342900" indent="-342900">
              <a:buFont typeface="Arial" panose="020B0604020202020204" pitchFamily="34" charset="0"/>
              <a:buChar char="•"/>
            </a:pPr>
            <a:r>
              <a:rPr lang="en-US"/>
              <a:t>???</a:t>
            </a:r>
          </a:p>
          <a:p>
            <a:r>
              <a:rPr lang="en-US"/>
              <a:t>Additional Considerations for next WCM</a:t>
            </a:r>
          </a:p>
          <a:p>
            <a:pPr marL="342900" indent="-342900">
              <a:buFont typeface="Arial" panose="020B0604020202020204" pitchFamily="34" charset="0"/>
              <a:buChar char="•"/>
            </a:pPr>
            <a:r>
              <a:rPr lang="en-US"/>
              <a:t>Sedimentation</a:t>
            </a:r>
          </a:p>
          <a:p>
            <a:pPr marL="342900" indent="-342900">
              <a:buFont typeface="Arial" panose="020B0604020202020204" pitchFamily="34" charset="0"/>
              <a:buChar char="•"/>
            </a:pPr>
            <a:r>
              <a:rPr lang="en-US"/>
              <a:t>Mud Lake Drawdown??</a:t>
            </a:r>
          </a:p>
          <a:p>
            <a:pPr marL="342900" indent="-342900">
              <a:buFont typeface="Arial" panose="020B0604020202020204" pitchFamily="34" charset="0"/>
              <a:buChar char="•"/>
            </a:pPr>
            <a:r>
              <a:rPr lang="en-US"/>
              <a: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67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a:p>
            <a:endParaRPr lang="en-US"/>
          </a:p>
          <a:p>
            <a:r>
              <a:rPr lang="en-US"/>
              <a:t>Impairments </a:t>
            </a:r>
          </a:p>
          <a:p>
            <a:endParaRPr lang="en-US"/>
          </a:p>
          <a:p>
            <a:r>
              <a:rPr lang="en-US" b="0" i="0">
                <a:solidFill>
                  <a:srgbClr val="333333"/>
                </a:solidFill>
                <a:effectLst/>
                <a:latin typeface="times new roman" panose="02020603050405020304" pitchFamily="18" charset="0"/>
              </a:rPr>
              <a:t>Though it is at a very low elevation, the Laurentian Divide runs through Browns Valley between Lake Traverse and Lake Big Stone. Because of its position on the divide, water from Lake Traverse will end up in Hudson Bay</a:t>
            </a:r>
            <a:endParaRPr lang="en-US"/>
          </a:p>
        </p:txBody>
      </p:sp>
      <p:sp>
        <p:nvSpPr>
          <p:cNvPr id="4" name="Slide Number Placeholder 3"/>
          <p:cNvSpPr>
            <a:spLocks noGrp="1"/>
          </p:cNvSpPr>
          <p:nvPr>
            <p:ph type="sldNum" sz="quarter" idx="5"/>
          </p:nvPr>
        </p:nvSpPr>
        <p:spPr/>
        <p:txBody>
          <a:bodyPr/>
          <a:lstStyle/>
          <a:p>
            <a:fld id="{704EA0D0-9C9F-41DC-A1B4-CC86A4313473}" type="slidenum">
              <a:rPr lang="en-US" smtClean="0"/>
              <a:t>12</a:t>
            </a:fld>
            <a:endParaRPr lang="en-US"/>
          </a:p>
        </p:txBody>
      </p:sp>
    </p:spTree>
    <p:extLst>
      <p:ext uri="{BB962C8B-B14F-4D97-AF65-F5344CB8AC3E}">
        <p14:creationId xmlns:p14="http://schemas.microsoft.com/office/powerpoint/2010/main" val="2445731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a:p>
            <a:endParaRPr lang="en-US"/>
          </a:p>
          <a:p>
            <a:r>
              <a:rPr lang="en-US"/>
              <a:t>Impairments </a:t>
            </a:r>
          </a:p>
          <a:p>
            <a:endParaRPr lang="en-US"/>
          </a:p>
          <a:p>
            <a:r>
              <a:rPr lang="en-US" b="0" i="0">
                <a:solidFill>
                  <a:srgbClr val="333333"/>
                </a:solidFill>
                <a:effectLst/>
                <a:latin typeface="times new roman" panose="02020603050405020304" pitchFamily="18" charset="0"/>
              </a:rPr>
              <a:t>Though it is at a very low elevation, the Laurentian Divide runs through Browns Valley between Lake Traverse and Lake Big Stone. Because of its position on the divide, water from Lake Traverse will end up in Hudson Bay</a:t>
            </a:r>
            <a:endParaRPr lang="en-US"/>
          </a:p>
        </p:txBody>
      </p:sp>
      <p:sp>
        <p:nvSpPr>
          <p:cNvPr id="4" name="Slide Number Placeholder 3"/>
          <p:cNvSpPr>
            <a:spLocks noGrp="1"/>
          </p:cNvSpPr>
          <p:nvPr>
            <p:ph type="sldNum" sz="quarter" idx="5"/>
          </p:nvPr>
        </p:nvSpPr>
        <p:spPr/>
        <p:txBody>
          <a:bodyPr/>
          <a:lstStyle/>
          <a:p>
            <a:fld id="{704EA0D0-9C9F-41DC-A1B4-CC86A4313473}" type="slidenum">
              <a:rPr lang="en-US" smtClean="0"/>
              <a:t>13</a:t>
            </a:fld>
            <a:endParaRPr lang="en-US"/>
          </a:p>
        </p:txBody>
      </p:sp>
    </p:spTree>
    <p:extLst>
      <p:ext uri="{BB962C8B-B14F-4D97-AF65-F5344CB8AC3E}">
        <p14:creationId xmlns:p14="http://schemas.microsoft.com/office/powerpoint/2010/main" val="149257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a:t>
            </a:r>
          </a:p>
        </p:txBody>
      </p:sp>
      <p:sp>
        <p:nvSpPr>
          <p:cNvPr id="4" name="Slide Number Placeholder 3"/>
          <p:cNvSpPr>
            <a:spLocks noGrp="1"/>
          </p:cNvSpPr>
          <p:nvPr>
            <p:ph type="sldNum" sz="quarter" idx="5"/>
          </p:nvPr>
        </p:nvSpPr>
        <p:spPr/>
        <p:txBody>
          <a:bodyPr/>
          <a:lstStyle/>
          <a:p>
            <a:fld id="{704EA0D0-9C9F-41DC-A1B4-CC86A4313473}" type="slidenum">
              <a:rPr lang="en-US" smtClean="0"/>
              <a:t>14</a:t>
            </a:fld>
            <a:endParaRPr lang="en-US"/>
          </a:p>
        </p:txBody>
      </p:sp>
    </p:spTree>
    <p:extLst>
      <p:ext uri="{BB962C8B-B14F-4D97-AF65-F5344CB8AC3E}">
        <p14:creationId xmlns:p14="http://schemas.microsoft.com/office/powerpoint/2010/main" val="4171034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Amanda </a:t>
            </a:r>
          </a:p>
        </p:txBody>
      </p:sp>
      <p:sp>
        <p:nvSpPr>
          <p:cNvPr id="4" name="Slide Number Placeholder 3"/>
          <p:cNvSpPr>
            <a:spLocks noGrp="1"/>
          </p:cNvSpPr>
          <p:nvPr>
            <p:ph type="sldNum" sz="quarter" idx="5"/>
          </p:nvPr>
        </p:nvSpPr>
        <p:spPr/>
        <p:txBody>
          <a:bodyPr/>
          <a:lstStyle/>
          <a:p>
            <a:fld id="{704EA0D0-9C9F-41DC-A1B4-CC86A4313473}" type="slidenum">
              <a:rPr lang="en-US" smtClean="0"/>
              <a:t>15</a:t>
            </a:fld>
            <a:endParaRPr lang="en-US"/>
          </a:p>
        </p:txBody>
      </p:sp>
    </p:spTree>
    <p:extLst>
      <p:ext uri="{BB962C8B-B14F-4D97-AF65-F5344CB8AC3E}">
        <p14:creationId xmlns:p14="http://schemas.microsoft.com/office/powerpoint/2010/main" val="2242552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Sierra</a:t>
            </a:r>
          </a:p>
          <a:p>
            <a:endParaRPr lang="en-US"/>
          </a:p>
          <a:p>
            <a:r>
              <a:rPr lang="en-US"/>
              <a:t>We don’t know when the funding will come, but we need to be ready for parts 2&amp;3 when we have money. Money is allocated from Corps HQ. </a:t>
            </a:r>
          </a:p>
        </p:txBody>
      </p:sp>
      <p:sp>
        <p:nvSpPr>
          <p:cNvPr id="4" name="Slide Number Placeholder 3"/>
          <p:cNvSpPr>
            <a:spLocks noGrp="1"/>
          </p:cNvSpPr>
          <p:nvPr>
            <p:ph type="sldNum" sz="quarter" idx="5"/>
          </p:nvPr>
        </p:nvSpPr>
        <p:spPr/>
        <p:txBody>
          <a:bodyPr/>
          <a:lstStyle/>
          <a:p>
            <a:fld id="{704EA0D0-9C9F-41DC-A1B4-CC86A4313473}" type="slidenum">
              <a:rPr lang="en-US" smtClean="0"/>
              <a:t>16</a:t>
            </a:fld>
            <a:endParaRPr lang="en-US"/>
          </a:p>
        </p:txBody>
      </p:sp>
    </p:spTree>
    <p:extLst>
      <p:ext uri="{BB962C8B-B14F-4D97-AF65-F5344CB8AC3E}">
        <p14:creationId xmlns:p14="http://schemas.microsoft.com/office/powerpoint/2010/main" val="1228807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Sierra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853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77934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Sierra</a:t>
            </a:r>
          </a:p>
          <a:p>
            <a:endParaRPr lang="en-US"/>
          </a:p>
        </p:txBody>
      </p:sp>
      <p:sp>
        <p:nvSpPr>
          <p:cNvPr id="4" name="Slide Number Placeholder 3"/>
          <p:cNvSpPr>
            <a:spLocks noGrp="1"/>
          </p:cNvSpPr>
          <p:nvPr>
            <p:ph type="sldNum" sz="quarter" idx="5"/>
          </p:nvPr>
        </p:nvSpPr>
        <p:spPr/>
        <p:txBody>
          <a:bodyPr/>
          <a:lstStyle/>
          <a:p>
            <a:fld id="{704EA0D0-9C9F-41DC-A1B4-CC86A4313473}" type="slidenum">
              <a:rPr lang="en-US" smtClean="0"/>
              <a:t>19</a:t>
            </a:fld>
            <a:endParaRPr lang="en-US"/>
          </a:p>
        </p:txBody>
      </p:sp>
    </p:spTree>
    <p:extLst>
      <p:ext uri="{BB962C8B-B14F-4D97-AF65-F5344CB8AC3E}">
        <p14:creationId xmlns:p14="http://schemas.microsoft.com/office/powerpoint/2010/main" val="578813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Sierra</a:t>
            </a:r>
          </a:p>
          <a:p>
            <a:endParaRPr lang="en-US"/>
          </a:p>
          <a:p>
            <a:r>
              <a:rPr lang="en-US"/>
              <a:t>about 30 mins for public input </a:t>
            </a:r>
          </a:p>
          <a:p>
            <a:endParaRPr lang="en-US"/>
          </a:p>
          <a:p>
            <a:r>
              <a:rPr lang="en-US"/>
              <a:t>Corps staff must go to the lectern to answer question. Sierra will have portable mic for the public. </a:t>
            </a:r>
          </a:p>
          <a:p>
            <a:endParaRPr lang="en-US"/>
          </a:p>
          <a:p>
            <a:r>
              <a:rPr lang="en-US"/>
              <a:t>Questions about CURRENT conditions we can give answers to, but comments/ideas about FUTURE should be submitted as a question </a:t>
            </a:r>
          </a:p>
          <a:p>
            <a:endParaRPr lang="en-US"/>
          </a:p>
          <a:p>
            <a:r>
              <a:rPr lang="en-US"/>
              <a:t>The Corps teams will be meeting to discuss public, agency, and tribal ideas next month. All comments welcome </a:t>
            </a:r>
          </a:p>
        </p:txBody>
      </p:sp>
      <p:sp>
        <p:nvSpPr>
          <p:cNvPr id="4" name="Slide Number Placeholder 3"/>
          <p:cNvSpPr>
            <a:spLocks noGrp="1"/>
          </p:cNvSpPr>
          <p:nvPr>
            <p:ph type="sldNum" sz="quarter" idx="5"/>
          </p:nvPr>
        </p:nvSpPr>
        <p:spPr/>
        <p:txBody>
          <a:bodyPr/>
          <a:lstStyle/>
          <a:p>
            <a:fld id="{704EA0D0-9C9F-41DC-A1B4-CC86A4313473}" type="slidenum">
              <a:rPr lang="en-US" smtClean="0"/>
              <a:t>20</a:t>
            </a:fld>
            <a:endParaRPr lang="en-US"/>
          </a:p>
        </p:txBody>
      </p:sp>
    </p:spTree>
    <p:extLst>
      <p:ext uri="{BB962C8B-B14F-4D97-AF65-F5344CB8AC3E}">
        <p14:creationId xmlns:p14="http://schemas.microsoft.com/office/powerpoint/2010/main" val="3721360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Sierra</a:t>
            </a:r>
          </a:p>
        </p:txBody>
      </p:sp>
      <p:sp>
        <p:nvSpPr>
          <p:cNvPr id="4" name="Slide Number Placeholder 3"/>
          <p:cNvSpPr>
            <a:spLocks noGrp="1"/>
          </p:cNvSpPr>
          <p:nvPr>
            <p:ph type="sldNum" sz="quarter" idx="5"/>
          </p:nvPr>
        </p:nvSpPr>
        <p:spPr/>
        <p:txBody>
          <a:bodyPr/>
          <a:lstStyle/>
          <a:p>
            <a:fld id="{704EA0D0-9C9F-41DC-A1B4-CC86A4313473}" type="slidenum">
              <a:rPr lang="en-US" smtClean="0"/>
              <a:t>3</a:t>
            </a:fld>
            <a:endParaRPr lang="en-US"/>
          </a:p>
        </p:txBody>
      </p:sp>
    </p:spTree>
    <p:extLst>
      <p:ext uri="{BB962C8B-B14F-4D97-AF65-F5344CB8AC3E}">
        <p14:creationId xmlns:p14="http://schemas.microsoft.com/office/powerpoint/2010/main" val="3252036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Jill</a:t>
            </a:r>
          </a:p>
        </p:txBody>
      </p:sp>
      <p:sp>
        <p:nvSpPr>
          <p:cNvPr id="4" name="Slide Number Placeholder 3"/>
          <p:cNvSpPr>
            <a:spLocks noGrp="1"/>
          </p:cNvSpPr>
          <p:nvPr>
            <p:ph type="sldNum" sz="quarter" idx="5"/>
          </p:nvPr>
        </p:nvSpPr>
        <p:spPr/>
        <p:txBody>
          <a:bodyPr/>
          <a:lstStyle/>
          <a:p>
            <a:fld id="{704EA0D0-9C9F-41DC-A1B4-CC86A4313473}" type="slidenum">
              <a:rPr lang="en-US" smtClean="0"/>
              <a:t>21</a:t>
            </a:fld>
            <a:endParaRPr lang="en-US"/>
          </a:p>
        </p:txBody>
      </p:sp>
    </p:spTree>
    <p:extLst>
      <p:ext uri="{BB962C8B-B14F-4D97-AF65-F5344CB8AC3E}">
        <p14:creationId xmlns:p14="http://schemas.microsoft.com/office/powerpoint/2010/main" val="2463625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END FACEBOOK FEED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816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0338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Corps Employees: </a:t>
            </a:r>
          </a:p>
          <a:p>
            <a:r>
              <a:rPr lang="en-US"/>
              <a:t>Respond respectfully to all questions</a:t>
            </a:r>
          </a:p>
          <a:p>
            <a:r>
              <a:rPr lang="en-US"/>
              <a:t>Follow up on questions we cannot answer at this time</a:t>
            </a:r>
          </a:p>
          <a:p>
            <a:r>
              <a:rPr lang="en-US"/>
              <a:t>Help the public understand project constraints and opportunities </a:t>
            </a:r>
          </a:p>
          <a:p>
            <a:endParaRPr lang="en-US"/>
          </a:p>
          <a:p>
            <a:r>
              <a:rPr lang="en-US"/>
              <a:t>We request that participants: </a:t>
            </a:r>
          </a:p>
          <a:p>
            <a:r>
              <a:rPr lang="en-US"/>
              <a:t>Respectfully ask questions and share comments </a:t>
            </a:r>
          </a:p>
          <a:p>
            <a:r>
              <a:rPr lang="en-US"/>
              <a:t>Allow time for all to ask questions and share input </a:t>
            </a:r>
          </a:p>
          <a:p>
            <a:r>
              <a:rPr lang="en-US"/>
              <a:t>Help the Corps understand opportunities and concerns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78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Corps Employees: </a:t>
            </a:r>
          </a:p>
          <a:p>
            <a:r>
              <a:rPr lang="en-US"/>
              <a:t>Respond respectfully to all questions</a:t>
            </a:r>
          </a:p>
          <a:p>
            <a:r>
              <a:rPr lang="en-US"/>
              <a:t>Follow up on questions we cannot answer at this time</a:t>
            </a:r>
          </a:p>
          <a:p>
            <a:r>
              <a:rPr lang="en-US"/>
              <a:t>Help the public understand project constraints and opportunities </a:t>
            </a:r>
          </a:p>
          <a:p>
            <a:endParaRPr lang="en-US"/>
          </a:p>
          <a:p>
            <a:r>
              <a:rPr lang="en-US"/>
              <a:t>We request that participants: </a:t>
            </a:r>
          </a:p>
          <a:p>
            <a:r>
              <a:rPr lang="en-US"/>
              <a:t>Respectfully ask questions and share comments </a:t>
            </a:r>
          </a:p>
          <a:p>
            <a:r>
              <a:rPr lang="en-US"/>
              <a:t>Allow time for all to ask questions and share input </a:t>
            </a:r>
          </a:p>
          <a:p>
            <a:r>
              <a:rPr lang="en-US"/>
              <a:t>Help the Corps understand opportunities and concerns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8151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EA0D0-9C9F-41DC-A1B4-CC86A4313473}"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2578772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top of conservation is typically reached in April/May and the lake.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EA0D0-9C9F-41DC-A1B4-CC86A4313473}"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26643015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EA0D0-9C9F-41DC-A1B4-CC86A4313473}"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219687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Sierra</a:t>
            </a:r>
          </a:p>
          <a:p>
            <a:r>
              <a:rPr lang="en-US"/>
              <a:t>Corps Employees: </a:t>
            </a:r>
          </a:p>
          <a:p>
            <a:r>
              <a:rPr lang="en-US"/>
              <a:t>Respond respectfully to all questions</a:t>
            </a:r>
          </a:p>
          <a:p>
            <a:r>
              <a:rPr lang="en-US"/>
              <a:t>Follow up on questions we cannot answer at this time</a:t>
            </a:r>
          </a:p>
          <a:p>
            <a:r>
              <a:rPr lang="en-US"/>
              <a:t>Help the public understand project constraints and opportunities </a:t>
            </a:r>
          </a:p>
          <a:p>
            <a:endParaRPr lang="en-US"/>
          </a:p>
          <a:p>
            <a:r>
              <a:rPr lang="en-US"/>
              <a:t>We request that participants: </a:t>
            </a:r>
          </a:p>
          <a:p>
            <a:r>
              <a:rPr lang="en-US"/>
              <a:t>Respectfully ask questions and share comments </a:t>
            </a:r>
          </a:p>
          <a:p>
            <a:r>
              <a:rPr lang="en-US"/>
              <a:t>Allow time for all to ask questions and share input </a:t>
            </a:r>
          </a:p>
          <a:p>
            <a:r>
              <a:rPr lang="en-US"/>
              <a:t>Help the Corps understand opportunities and concerns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82ACAF-15D6-412D-B524-05B681D2C1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68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  - Start presenting</a:t>
            </a:r>
          </a:p>
          <a:p>
            <a:endParaRPr lang="en-US"/>
          </a:p>
          <a:p>
            <a:r>
              <a:rPr lang="en-US"/>
              <a:t>Project has 3 components </a:t>
            </a:r>
          </a:p>
          <a:p>
            <a:pPr marL="228600" indent="-228600">
              <a:buAutoNum type="arabicPeriod"/>
            </a:pPr>
            <a:r>
              <a:rPr lang="en-US"/>
              <a:t>White Rock Dam/Mud Lake</a:t>
            </a:r>
          </a:p>
          <a:p>
            <a:pPr marL="228600" indent="-228600">
              <a:buAutoNum type="arabicPeriod"/>
            </a:pPr>
            <a:r>
              <a:rPr lang="en-US"/>
              <a:t>Reservation Dam/Lake Traverse</a:t>
            </a:r>
          </a:p>
          <a:p>
            <a:pPr marL="228600" indent="-228600">
              <a:buAutoNum type="arabicPeriod"/>
            </a:pPr>
            <a:r>
              <a:rPr lang="en-US"/>
              <a:t>Browns Valley Dike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a:t>Browns Valley Dike in place to prevent Lake Traverse from spilling over continental divide into Big Stone Lake</a:t>
            </a:r>
          </a:p>
          <a:p>
            <a:pPr marL="228600" indent="-228600">
              <a:buAutoNum type="arabicPeriod"/>
            </a:pPr>
            <a:endParaRPr lang="en-US"/>
          </a:p>
          <a:p>
            <a:pPr marL="228600" indent="-228600">
              <a:buAutoNum type="arabicPeriod"/>
            </a:pPr>
            <a:endParaRPr lang="en-US"/>
          </a:p>
          <a:p>
            <a:pPr marL="0" indent="0">
              <a:buNone/>
            </a:pPr>
            <a:r>
              <a:rPr lang="en-US"/>
              <a:t>Completed in 1942</a:t>
            </a:r>
          </a:p>
          <a:p>
            <a:pPr marL="0" indent="0">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two reservoirs work in conjunction with Orwell Dam to provide flood control at Wahpeton/Breckenridge.</a:t>
            </a:r>
          </a:p>
          <a:p>
            <a:pPr marL="227013" lvl="1" indent="0">
              <a:buFont typeface="Arial" panose="020B0604020202020204" pitchFamily="34" charset="0"/>
              <a:buNone/>
            </a:pPr>
            <a:r>
              <a:rPr lang="en-US">
                <a:latin typeface="Calibri" panose="020F0502020204030204" pitchFamily="34" charset="0"/>
                <a:cs typeface="Calibri" panose="020F0502020204030204" pitchFamily="34" charset="0"/>
              </a:rPr>
              <a:t>Stage at Wahpeton, ND gage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indent="0">
              <a:buNone/>
            </a:pPr>
            <a:endParaRPr lang="en-US"/>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EA0D0-9C9F-41DC-A1B4-CC86A4313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240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212529"/>
                </a:solidFill>
                <a:effectLst/>
                <a:latin typeface="Open Sans" panose="020B0604020202020204" pitchFamily="34" charset="0"/>
              </a:rPr>
              <a:t>A Water Control Manual is important because it provides operational instructions to personnel involved in managing the reservoir. A Water Control Manual is especially important because it provides clear instructions to be followed during emergency situations. Since the manuals contain records of institutional knowledge, they also prevent the loss of operational expertise. They also ensure unbiased operations and that mission priorities are transparent to the public.</a:t>
            </a:r>
          </a:p>
          <a:p>
            <a:pPr algn="l" fontAlgn="base"/>
            <a:r>
              <a:rPr lang="en-US" b="0" i="0">
                <a:solidFill>
                  <a:srgbClr val="212529"/>
                </a:solidFill>
                <a:effectLst/>
                <a:latin typeface="Open Sans" panose="020B0604020202020204" pitchFamily="34" charset="0"/>
              </a:rPr>
              <a:t> </a:t>
            </a:r>
          </a:p>
          <a:p>
            <a:pPr marL="0" inden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EA0D0-9C9F-41DC-A1B4-CC86A43134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650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a:solidFill>
                  <a:schemeClr val="tx1"/>
                </a:solidFill>
                <a:effectLst/>
                <a:latin typeface="+mn-lt"/>
                <a:ea typeface="+mn-ea"/>
                <a:cs typeface="+mn-cs"/>
              </a:rPr>
              <a:t>The overall plan calls for maintaining a pool for water supply and providing flood storage in the spring.  Water quality is poor in the reservoirs, so the main purpose is flood control. Generally, the Lake Traverse and Mud Lake pools are maintained near their conservation pool levels except for flood control.</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 </a:t>
            </a:r>
          </a:p>
          <a:p>
            <a:r>
              <a:rPr lang="en-US" sz="1200" b="0" kern="1200">
                <a:solidFill>
                  <a:schemeClr val="tx1"/>
                </a:solidFill>
                <a:effectLst/>
                <a:latin typeface="+mn-lt"/>
                <a:ea typeface="+mn-ea"/>
                <a:cs typeface="+mn-cs"/>
              </a:rPr>
              <a:t>The pool may be lowered in the spring depending on snowpack conditions in the Otter Tail and </a:t>
            </a:r>
            <a:r>
              <a:rPr lang="en-US" sz="1200" b="0" kern="1200" err="1">
                <a:solidFill>
                  <a:schemeClr val="tx1"/>
                </a:solidFill>
                <a:effectLst/>
                <a:latin typeface="+mn-lt"/>
                <a:ea typeface="+mn-ea"/>
                <a:cs typeface="+mn-cs"/>
              </a:rPr>
              <a:t>Bois</a:t>
            </a:r>
            <a:r>
              <a:rPr lang="en-US" sz="1200" b="0" kern="1200">
                <a:solidFill>
                  <a:schemeClr val="tx1"/>
                </a:solidFill>
                <a:effectLst/>
                <a:latin typeface="+mn-lt"/>
                <a:ea typeface="+mn-ea"/>
                <a:cs typeface="+mn-cs"/>
              </a:rPr>
              <a:t> De Sioux Watersheds. The reservoirs along with Orwell Dam are primarily operated based on a stage at Wahpeton, ND. A Category I stage corresponds to 10 ft at Wahpeton, and a Category II stage corresponds 12 ft at Wahpeton. Once the stage at Wahpeton exceeds a Cat. I or Cat. II White Rock Dam is closed until Lake Traverse pool reaches top of flood control (in these conditions the pools have merged) or the stage at Wahpeton drops below the threshold. If the pool reaches top of flood control, discharges near the inflow rate are released.</a:t>
            </a:r>
            <a:endParaRPr lang="en-US" sz="1200" b="1" kern="1200">
              <a:solidFill>
                <a:schemeClr val="tx1"/>
              </a:solidFill>
              <a:effectLst/>
              <a:latin typeface="+mn-lt"/>
              <a:ea typeface="+mn-ea"/>
              <a:cs typeface="+mn-cs"/>
            </a:endParaRPr>
          </a:p>
          <a:p>
            <a:pPr marL="0" indent="0">
              <a:buNone/>
            </a:pPr>
            <a:endParaRPr lang="en-US"/>
          </a:p>
        </p:txBody>
      </p:sp>
      <p:sp>
        <p:nvSpPr>
          <p:cNvPr id="4" name="Slide Number Placeholder 3"/>
          <p:cNvSpPr>
            <a:spLocks noGrp="1"/>
          </p:cNvSpPr>
          <p:nvPr>
            <p:ph type="sldNum" sz="quarter" idx="5"/>
          </p:nvPr>
        </p:nvSpPr>
        <p:spPr/>
        <p:txBody>
          <a:bodyPr/>
          <a:lstStyle/>
          <a:p>
            <a:fld id="{704EA0D0-9C9F-41DC-A1B4-CC86A4313473}" type="slidenum">
              <a:rPr lang="en-US" smtClean="0"/>
              <a:t>7</a:t>
            </a:fld>
            <a:endParaRPr lang="en-US"/>
          </a:p>
        </p:txBody>
      </p:sp>
    </p:spTree>
    <p:extLst>
      <p:ext uri="{BB962C8B-B14F-4D97-AF65-F5344CB8AC3E}">
        <p14:creationId xmlns:p14="http://schemas.microsoft.com/office/powerpoint/2010/main" val="413712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operations change with seasons/events</a:t>
            </a:r>
          </a:p>
          <a:p>
            <a:endParaRPr lang="en-US"/>
          </a:p>
          <a:p>
            <a:r>
              <a:rPr lang="en-US"/>
              <a:t>Generally, a conservation pool is maintained at both reservoirs….Lake Traverse targets 976.8’ MSL 1912 after spring runoff. This is 0.8’ above the  Conservation Level of 976’. This cushion is built in to help offset evaporation during dry years when there is no inflow. </a:t>
            </a:r>
          </a:p>
          <a:p>
            <a:endParaRPr lang="en-US"/>
          </a:p>
          <a:p>
            <a:r>
              <a:rPr lang="en-US"/>
              <a:t>Mud Lake maintains a conservation pool of 972’ during normal operations.</a:t>
            </a:r>
          </a:p>
          <a:p>
            <a:endParaRPr lang="en-US"/>
          </a:p>
          <a:p>
            <a:r>
              <a:rPr lang="en-US"/>
              <a:t>A maximum discharge from White Rock dam is limited to 1,100 </a:t>
            </a:r>
            <a:r>
              <a:rPr lang="en-US" err="1"/>
              <a:t>cfs</a:t>
            </a:r>
            <a:r>
              <a:rPr lang="en-US"/>
              <a:t> while pools are at conservation level. There is no minimum discharge (channel can and does go dry).</a:t>
            </a: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4EA0D0-9C9F-41DC-A1B4-CC86A4313473}"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76970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Pool is currently in band.  </a:t>
            </a:r>
          </a:p>
          <a:p>
            <a:pPr>
              <a:buFont typeface="Arial" pitchFamily="34" charset="0"/>
              <a:buChar char="•"/>
            </a:pPr>
            <a:r>
              <a:rPr lang="en-US" sz="2000"/>
              <a:t>Drawdown in March.</a:t>
            </a:r>
          </a:p>
          <a:p>
            <a:pPr lvl="1">
              <a:buFont typeface="Arial" pitchFamily="34" charset="0"/>
              <a:buChar char="•"/>
            </a:pPr>
            <a:r>
              <a:rPr lang="en-US" sz="1800"/>
              <a:t>CAT I: SWE in basin &lt; 3 inches, no drawdown.</a:t>
            </a:r>
          </a:p>
          <a:p>
            <a:pPr lvl="1">
              <a:buFont typeface="Arial" pitchFamily="34" charset="0"/>
              <a:buChar char="•"/>
            </a:pPr>
            <a:r>
              <a:rPr lang="en-US" sz="1800"/>
              <a:t>CAT II: SWE in basin &gt; 3 inches, drawdown pool to 1050 – 1060 feet.</a:t>
            </a:r>
          </a:p>
          <a:p>
            <a:endParaRPr lang="en-US"/>
          </a:p>
        </p:txBody>
      </p:sp>
      <p:sp>
        <p:nvSpPr>
          <p:cNvPr id="4" name="Slide Number Placeholder 3"/>
          <p:cNvSpPr>
            <a:spLocks noGrp="1"/>
          </p:cNvSpPr>
          <p:nvPr>
            <p:ph type="sldNum" sz="quarter" idx="5"/>
          </p:nvPr>
        </p:nvSpPr>
        <p:spPr/>
        <p:txBody>
          <a:bodyPr/>
          <a:lstStyle/>
          <a:p>
            <a:pPr>
              <a:defRPr/>
            </a:pPr>
            <a:fld id="{25D84112-23B4-40A2-AD4D-6DB349F1ED61}" type="slidenum">
              <a:rPr lang="en-US" smtClean="0"/>
              <a:pPr>
                <a:defRPr/>
              </a:pPr>
              <a:t>9</a:t>
            </a:fld>
            <a:endParaRPr lang="en-US"/>
          </a:p>
        </p:txBody>
      </p:sp>
    </p:spTree>
    <p:extLst>
      <p:ext uri="{BB962C8B-B14F-4D97-AF65-F5344CB8AC3E}">
        <p14:creationId xmlns:p14="http://schemas.microsoft.com/office/powerpoint/2010/main" val="1684635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Pool is currently in band.  </a:t>
            </a:r>
          </a:p>
          <a:p>
            <a:pPr>
              <a:buFont typeface="Arial" pitchFamily="34" charset="0"/>
              <a:buChar char="•"/>
            </a:pPr>
            <a:r>
              <a:rPr lang="en-US" sz="2000"/>
              <a:t>Drawdown in March.</a:t>
            </a:r>
          </a:p>
          <a:p>
            <a:pPr lvl="1">
              <a:buFont typeface="Arial" pitchFamily="34" charset="0"/>
              <a:buChar char="•"/>
            </a:pPr>
            <a:r>
              <a:rPr lang="en-US" sz="1800"/>
              <a:t>CAT I: SWE in basin &lt; 3 inches, no drawdown.</a:t>
            </a:r>
          </a:p>
          <a:p>
            <a:pPr lvl="1">
              <a:buFont typeface="Arial" pitchFamily="34" charset="0"/>
              <a:buChar char="•"/>
            </a:pPr>
            <a:r>
              <a:rPr lang="en-US" sz="1800"/>
              <a:t>CAT II: SWE in basin &gt; 3 inches, drawdown pool to 1050 – 1060 feet.</a:t>
            </a:r>
          </a:p>
          <a:p>
            <a:endParaRPr lang="en-US"/>
          </a:p>
        </p:txBody>
      </p:sp>
      <p:sp>
        <p:nvSpPr>
          <p:cNvPr id="4" name="Slide Number Placeholder 3"/>
          <p:cNvSpPr>
            <a:spLocks noGrp="1"/>
          </p:cNvSpPr>
          <p:nvPr>
            <p:ph type="sldNum" sz="quarter" idx="5"/>
          </p:nvPr>
        </p:nvSpPr>
        <p:spPr/>
        <p:txBody>
          <a:bodyPr/>
          <a:lstStyle/>
          <a:p>
            <a:pPr>
              <a:defRPr/>
            </a:pPr>
            <a:fld id="{25D84112-23B4-40A2-AD4D-6DB349F1ED61}" type="slidenum">
              <a:rPr lang="en-US" smtClean="0"/>
              <a:pPr>
                <a:defRPr/>
              </a:pPr>
              <a:t>10</a:t>
            </a:fld>
            <a:endParaRPr lang="en-US"/>
          </a:p>
        </p:txBody>
      </p:sp>
    </p:spTree>
    <p:extLst>
      <p:ext uri="{BB962C8B-B14F-4D97-AF65-F5344CB8AC3E}">
        <p14:creationId xmlns:p14="http://schemas.microsoft.com/office/powerpoint/2010/main" val="4264618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15.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9711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501760378"/>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2BA9C1D8-06A5-3CF2-8FFF-D157FCBDA838}"/>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27DC6927-6328-54A3-652D-C2A424EB7FFA}"/>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3852469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4" name="TextBox 3">
            <a:extLst>
              <a:ext uri="{FF2B5EF4-FFF2-40B4-BE49-F238E27FC236}">
                <a16:creationId xmlns:a16="http://schemas.microsoft.com/office/drawing/2014/main" id="{630BD048-B218-74A4-3C87-05F3F4A8C07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3DB49293-9868-09DD-39EF-161AEFC6379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8" name="Picture 7" descr="A picture containing text, sign&#10;&#10;Description automatically generated">
            <a:extLst>
              <a:ext uri="{FF2B5EF4-FFF2-40B4-BE49-F238E27FC236}">
                <a16:creationId xmlns:a16="http://schemas.microsoft.com/office/drawing/2014/main" id="{6C347FCE-E73E-8D49-DA7D-5F020A42C2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183580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2" name="TextBox 1">
            <a:extLst>
              <a:ext uri="{FF2B5EF4-FFF2-40B4-BE49-F238E27FC236}">
                <a16:creationId xmlns:a16="http://schemas.microsoft.com/office/drawing/2014/main" id="{C4E397FB-1BD3-B604-0055-B801B36980F1}"/>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F89B0BD2-2241-1984-EDA5-DF47FC1C5535}"/>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8" name="Picture 7" descr="A picture containing text, sign&#10;&#10;Description automatically generated">
            <a:extLst>
              <a:ext uri="{FF2B5EF4-FFF2-40B4-BE49-F238E27FC236}">
                <a16:creationId xmlns:a16="http://schemas.microsoft.com/office/drawing/2014/main" id="{BDA957AE-DA7B-66D5-D08B-A815CB0A98F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89772597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TextBox 6">
            <a:extLst>
              <a:ext uri="{FF2B5EF4-FFF2-40B4-BE49-F238E27FC236}">
                <a16:creationId xmlns:a16="http://schemas.microsoft.com/office/drawing/2014/main" id="{6B1A8707-5D07-168E-A660-71E24684D34A}"/>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226D763A-45F5-16E1-3837-E3A03BFB0CE1}"/>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9" name="Picture 8" descr="A picture containing text, sign&#10;&#10;Description automatically generated">
            <a:extLst>
              <a:ext uri="{FF2B5EF4-FFF2-40B4-BE49-F238E27FC236}">
                <a16:creationId xmlns:a16="http://schemas.microsoft.com/office/drawing/2014/main" id="{5D6DF1BD-4482-2EDD-4C80-6BF6DEEFD83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414510271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69DD5BFE-D25D-8741-ADAE-C79A9ECF903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2118CA89-9EB2-83A5-C690-ED0F196E89C9}"/>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 Placeholder 3">
            <a:extLst>
              <a:ext uri="{FF2B5EF4-FFF2-40B4-BE49-F238E27FC236}">
                <a16:creationId xmlns:a16="http://schemas.microsoft.com/office/drawing/2014/main" id="{DF92E724-FB8E-DBF9-9C01-321A41DCF83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08794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D65A919C-BB57-C85E-D512-91C2F36D8E3C}"/>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9F43E06D-00DD-5633-AC95-2BB934291B1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178FC1A7-865F-04A4-DEDA-753B0AAD0B77}"/>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4420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2" name="TextBox 1">
            <a:extLst>
              <a:ext uri="{FF2B5EF4-FFF2-40B4-BE49-F238E27FC236}">
                <a16:creationId xmlns:a16="http://schemas.microsoft.com/office/drawing/2014/main" id="{6601B32B-620F-5F12-C780-5B24254CA8D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4C974F1-8C7E-A3AA-CFB8-4D1931322188}"/>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 Placeholder 3">
            <a:extLst>
              <a:ext uri="{FF2B5EF4-FFF2-40B4-BE49-F238E27FC236}">
                <a16:creationId xmlns:a16="http://schemas.microsoft.com/office/drawing/2014/main" id="{4F1F7A21-0DBA-C465-E0AA-72DD009C817B}"/>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0413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3" name="TextBox 2">
            <a:extLst>
              <a:ext uri="{FF2B5EF4-FFF2-40B4-BE49-F238E27FC236}">
                <a16:creationId xmlns:a16="http://schemas.microsoft.com/office/drawing/2014/main" id="{DC078E2E-5692-69A7-3932-C9B95BFB1455}"/>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7" name="TextBox 6">
            <a:extLst>
              <a:ext uri="{FF2B5EF4-FFF2-40B4-BE49-F238E27FC236}">
                <a16:creationId xmlns:a16="http://schemas.microsoft.com/office/drawing/2014/main" id="{34ACF833-FF07-52A0-1A00-9B26C0517ACC}"/>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 Placeholder 3">
            <a:extLst>
              <a:ext uri="{FF2B5EF4-FFF2-40B4-BE49-F238E27FC236}">
                <a16:creationId xmlns:a16="http://schemas.microsoft.com/office/drawing/2014/main" id="{150C02F4-0DF1-F443-5C88-4EA1D8A61E60}"/>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57029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5" name="TextBox 4">
            <a:extLst>
              <a:ext uri="{FF2B5EF4-FFF2-40B4-BE49-F238E27FC236}">
                <a16:creationId xmlns:a16="http://schemas.microsoft.com/office/drawing/2014/main" id="{F607A8A6-FDF1-80E7-F46D-BC408816EE42}"/>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E4982A8D-99E5-0832-4DAF-99DAD01113E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9" name="Text Placeholder 3">
            <a:extLst>
              <a:ext uri="{FF2B5EF4-FFF2-40B4-BE49-F238E27FC236}">
                <a16:creationId xmlns:a16="http://schemas.microsoft.com/office/drawing/2014/main" id="{F679BBB8-117C-A6C5-51B9-0962CFEA68C3}"/>
              </a:ext>
            </a:extLst>
          </p:cNvPr>
          <p:cNvSpPr>
            <a:spLocks noGrp="1"/>
          </p:cNvSpPr>
          <p:nvPr>
            <p:ph type="body" sz="quarter" idx="20" hasCustomPrompt="1"/>
          </p:nvPr>
        </p:nvSpPr>
        <p:spPr>
          <a:xfrm>
            <a:off x="2816126" y="5408613"/>
            <a:ext cx="3403920" cy="1220787"/>
          </a:xfrm>
        </p:spPr>
        <p:txBody>
          <a:bodyPr wrap="none" lIns="0" rIns="0" anchor="ctr">
            <a:normAutofit/>
          </a:bodyPr>
          <a:lstStyle>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680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3093E-F997-9C1A-6F41-94195AEDCE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6622E9-B548-9861-17FE-B80B6A60E3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52F3AF-A319-231F-545F-18799EF83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B70C4-3999-81B3-9B74-C670362B965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EF19D12-2F54-317E-96F3-9AAA761DFA0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4025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80287266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367570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3681779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084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9278527"/>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29987383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52411938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331716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246848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02421255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78226686"/>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73658870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04953975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87711022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149928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753715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6431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097512708"/>
      </p:ext>
    </p:extLst>
  </p:cSld>
  <p:clrMapOvr>
    <a:masterClrMapping/>
  </p:clrMapOvr>
  <p:hf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6792052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36576388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3529951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65871C3D-0114-EEC7-AA75-700A632F7F4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95901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2416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 sign&#10;&#10;Description automatically generated">
            <a:extLst>
              <a:ext uri="{FF2B5EF4-FFF2-40B4-BE49-F238E27FC236}">
                <a16:creationId xmlns:a16="http://schemas.microsoft.com/office/drawing/2014/main" id="{09EB28F0-4FA0-44F3-185E-1F73D684CD9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1750926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D2F8F57-6C24-DCBC-8E9C-34C6A84D907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5042544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360995E8-614B-DC0A-928F-42847B44D65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29594" y="5617489"/>
            <a:ext cx="1002925" cy="1011911"/>
          </a:xfrm>
          <a:prstGeom prst="rect">
            <a:avLst/>
          </a:prstGeom>
        </p:spPr>
      </p:pic>
    </p:spTree>
    <p:extLst>
      <p:ext uri="{BB962C8B-B14F-4D97-AF65-F5344CB8AC3E}">
        <p14:creationId xmlns:p14="http://schemas.microsoft.com/office/powerpoint/2010/main" val="23002679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918B06A3-0B79-63C0-A9A5-E81644CA51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50677" y="5547037"/>
            <a:ext cx="1040708" cy="1050032"/>
          </a:xfrm>
          <a:prstGeom prst="rect">
            <a:avLst/>
          </a:prstGeom>
        </p:spPr>
      </p:pic>
    </p:spTree>
    <p:extLst>
      <p:ext uri="{BB962C8B-B14F-4D97-AF65-F5344CB8AC3E}">
        <p14:creationId xmlns:p14="http://schemas.microsoft.com/office/powerpoint/2010/main" val="75316082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5A866B3B-09EF-6176-6A27-77C0C6DF0EE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43246" y="5602329"/>
            <a:ext cx="976620" cy="985370"/>
          </a:xfrm>
          <a:prstGeom prst="rect">
            <a:avLst/>
          </a:prstGeom>
        </p:spPr>
      </p:pic>
    </p:spTree>
    <p:extLst>
      <p:ext uri="{BB962C8B-B14F-4D97-AF65-F5344CB8AC3E}">
        <p14:creationId xmlns:p14="http://schemas.microsoft.com/office/powerpoint/2010/main" val="5721053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17252"/>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10F4A76E-BE47-2E79-3C80-79F09FB618C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50677" y="5607235"/>
            <a:ext cx="981044" cy="989833"/>
          </a:xfrm>
          <a:prstGeom prst="rect">
            <a:avLst/>
          </a:prstGeom>
        </p:spPr>
      </p:pic>
    </p:spTree>
    <p:extLst>
      <p:ext uri="{BB962C8B-B14F-4D97-AF65-F5344CB8AC3E}">
        <p14:creationId xmlns:p14="http://schemas.microsoft.com/office/powerpoint/2010/main" val="31218552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17252"/>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DB15FF6-6952-3041-D417-04628F3526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85053" y="5594271"/>
            <a:ext cx="1025937" cy="1035129"/>
          </a:xfrm>
          <a:prstGeom prst="rect">
            <a:avLst/>
          </a:prstGeom>
        </p:spPr>
      </p:pic>
    </p:spTree>
    <p:extLst>
      <p:ext uri="{BB962C8B-B14F-4D97-AF65-F5344CB8AC3E}">
        <p14:creationId xmlns:p14="http://schemas.microsoft.com/office/powerpoint/2010/main" val="6453110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5075389"/>
      </p:ext>
    </p:extLst>
  </p:cSld>
  <p:clrMapOvr>
    <a:masterClrMapping/>
  </p:clrMapOvr>
  <p:hf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D7C9-B623-40D8-B656-4F52699F71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B63224-1788-44B9-A405-AA32AB423E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6B0AA-14D7-4777-A95F-3CCE1FC14E18}"/>
              </a:ext>
            </a:extLst>
          </p:cNvPr>
          <p:cNvSpPr>
            <a:spLocks noGrp="1"/>
          </p:cNvSpPr>
          <p:nvPr>
            <p:ph type="dt" sz="half" idx="10"/>
          </p:nvPr>
        </p:nvSpPr>
        <p:spPr/>
        <p:txBody>
          <a:bodyPr/>
          <a:lstStyle/>
          <a:p>
            <a:fld id="{F866FDAA-93E9-4EB3-97EC-0867756BDE22}" type="datetimeFigureOut">
              <a:rPr lang="en-US" smtClean="0"/>
              <a:t>10/3/2023</a:t>
            </a:fld>
            <a:endParaRPr lang="en-US"/>
          </a:p>
        </p:txBody>
      </p:sp>
      <p:sp>
        <p:nvSpPr>
          <p:cNvPr id="5" name="Footer Placeholder 4">
            <a:extLst>
              <a:ext uri="{FF2B5EF4-FFF2-40B4-BE49-F238E27FC236}">
                <a16:creationId xmlns:a16="http://schemas.microsoft.com/office/drawing/2014/main" id="{006DFDDB-A461-4B73-93F7-7F4536FC66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8CDAA0-2FCF-4EA6-B4BE-237A4E7B5286}"/>
              </a:ext>
            </a:extLst>
          </p:cNvPr>
          <p:cNvSpPr>
            <a:spLocks noGrp="1"/>
          </p:cNvSpPr>
          <p:nvPr>
            <p:ph type="sldNum" sz="quarter" idx="12"/>
          </p:nvPr>
        </p:nvSpPr>
        <p:spPr/>
        <p:txBody>
          <a:bodyPr/>
          <a:lstStyle/>
          <a:p>
            <a:fld id="{1FC250C2-9C81-451A-8127-5201948DCD0F}" type="slidenum">
              <a:rPr lang="en-US" smtClean="0"/>
              <a:t>‹#›</a:t>
            </a:fld>
            <a:endParaRPr lang="en-US"/>
          </a:p>
        </p:txBody>
      </p:sp>
    </p:spTree>
    <p:extLst>
      <p:ext uri="{BB962C8B-B14F-4D97-AF65-F5344CB8AC3E}">
        <p14:creationId xmlns:p14="http://schemas.microsoft.com/office/powerpoint/2010/main" val="7795469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DA093-47A5-4205-AFEE-489169DEA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D91BD5-66DF-4684-925A-DABA68812FA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6BD44879-39DD-4753-82D3-C86948D7F87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28AE105-3950-41BE-BABE-46EF03773F24}"/>
              </a:ext>
            </a:extLst>
          </p:cNvPr>
          <p:cNvSpPr>
            <a:spLocks noGrp="1"/>
          </p:cNvSpPr>
          <p:nvPr>
            <p:ph type="sldNum" sz="quarter" idx="12"/>
          </p:nvPr>
        </p:nvSpPr>
        <p:spPr/>
        <p:txBody>
          <a:bodyPr/>
          <a:lstStyle>
            <a:lvl1pPr>
              <a:defRPr/>
            </a:lvl1pPr>
          </a:lstStyle>
          <a:p>
            <a:fld id="{2512EFF1-D0DD-4FF0-946B-90F7C9DE7059}" type="slidenum">
              <a:rPr lang="en-US" altLang="en-US"/>
              <a:pPr/>
              <a:t>‹#›</a:t>
            </a:fld>
            <a:endParaRPr lang="en-US" altLang="en-US"/>
          </a:p>
        </p:txBody>
      </p:sp>
    </p:spTree>
    <p:extLst>
      <p:ext uri="{BB962C8B-B14F-4D97-AF65-F5344CB8AC3E}">
        <p14:creationId xmlns:p14="http://schemas.microsoft.com/office/powerpoint/2010/main" val="3513152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4334371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62A64504-0669-5CF0-805D-174C1EFD60F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4728701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276890965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34731682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433027956"/>
      </p:ext>
    </p:extLst>
  </p:cSld>
  <p:clrMapOvr>
    <a:masterClrMapping/>
  </p:clrMapOvr>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40110757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Tree>
    <p:extLst>
      <p:ext uri="{BB962C8B-B14F-4D97-AF65-F5344CB8AC3E}">
        <p14:creationId xmlns:p14="http://schemas.microsoft.com/office/powerpoint/2010/main" val="38400431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9747936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1850718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643622679"/>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113828859"/>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12692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347343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77931852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09019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06961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AA3CD5E4-A5C4-AFB4-80AA-82539154DD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03945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88037867"/>
      </p:ext>
    </p:extLst>
  </p:cSld>
  <p:clrMapOvr>
    <a:masterClrMapping/>
  </p:clrMapOvr>
  <p:hf hdr="0" dt="0"/>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5970409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11761343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3141413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0A663F93-DAE1-9207-623D-97732AA32A1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50677" y="5547037"/>
            <a:ext cx="1040708" cy="1050032"/>
          </a:xfrm>
          <a:prstGeom prst="rect">
            <a:avLst/>
          </a:prstGeom>
        </p:spPr>
      </p:pic>
    </p:spTree>
    <p:extLst>
      <p:ext uri="{BB962C8B-B14F-4D97-AF65-F5344CB8AC3E}">
        <p14:creationId xmlns:p14="http://schemas.microsoft.com/office/powerpoint/2010/main" val="406925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1993319496"/>
      </p:ext>
    </p:extLst>
  </p:cSld>
  <p:clrMapOvr>
    <a:masterClrMapping/>
  </p:clrMapOvr>
  <p:hf hdr="0" dt="0"/>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 sign&#10;&#10;Description automatically generated">
            <a:extLst>
              <a:ext uri="{FF2B5EF4-FFF2-40B4-BE49-F238E27FC236}">
                <a16:creationId xmlns:a16="http://schemas.microsoft.com/office/drawing/2014/main" id="{ED9D0677-F83D-3023-58F5-89957DF1777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1543" y="5679075"/>
            <a:ext cx="909842" cy="917994"/>
          </a:xfrm>
          <a:prstGeom prst="rect">
            <a:avLst/>
          </a:prstGeom>
        </p:spPr>
      </p:pic>
    </p:spTree>
    <p:extLst>
      <p:ext uri="{BB962C8B-B14F-4D97-AF65-F5344CB8AC3E}">
        <p14:creationId xmlns:p14="http://schemas.microsoft.com/office/powerpoint/2010/main" val="45072710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A0DBBDD-4F3E-6EC9-D347-7A585FF8AFC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78673" y="5676181"/>
            <a:ext cx="912711" cy="920888"/>
          </a:xfrm>
          <a:prstGeom prst="rect">
            <a:avLst/>
          </a:prstGeom>
        </p:spPr>
      </p:pic>
    </p:spTree>
    <p:extLst>
      <p:ext uri="{BB962C8B-B14F-4D97-AF65-F5344CB8AC3E}">
        <p14:creationId xmlns:p14="http://schemas.microsoft.com/office/powerpoint/2010/main" val="26112030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CBA869BB-4579-92DB-6B62-D78EEAD527A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72115" y="5669563"/>
            <a:ext cx="919269" cy="927505"/>
          </a:xfrm>
          <a:prstGeom prst="rect">
            <a:avLst/>
          </a:prstGeom>
        </p:spPr>
      </p:pic>
    </p:spTree>
    <p:extLst>
      <p:ext uri="{BB962C8B-B14F-4D97-AF65-F5344CB8AC3E}">
        <p14:creationId xmlns:p14="http://schemas.microsoft.com/office/powerpoint/2010/main" val="3867766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95A0F2A6-0D2A-52DF-F0B3-5FF393895DF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5479" y="5602329"/>
            <a:ext cx="985906" cy="994739"/>
          </a:xfrm>
          <a:prstGeom prst="rect">
            <a:avLst/>
          </a:prstGeom>
        </p:spPr>
      </p:pic>
    </p:spTree>
    <p:extLst>
      <p:ext uri="{BB962C8B-B14F-4D97-AF65-F5344CB8AC3E}">
        <p14:creationId xmlns:p14="http://schemas.microsoft.com/office/powerpoint/2010/main" val="3881568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ED3D86ED-17AD-ED30-93CF-4F34FCE0A9B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05479" y="5602329"/>
            <a:ext cx="985906" cy="994739"/>
          </a:xfrm>
          <a:prstGeom prst="rect">
            <a:avLst/>
          </a:prstGeom>
        </p:spPr>
      </p:pic>
    </p:spTree>
    <p:extLst>
      <p:ext uri="{BB962C8B-B14F-4D97-AF65-F5344CB8AC3E}">
        <p14:creationId xmlns:p14="http://schemas.microsoft.com/office/powerpoint/2010/main" val="208298502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FFFE524B-CB22-06CA-D67E-8D548BFD1B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15099" y="5612037"/>
            <a:ext cx="976285" cy="985032"/>
          </a:xfrm>
          <a:prstGeom prst="rect">
            <a:avLst/>
          </a:prstGeom>
        </p:spPr>
      </p:pic>
    </p:spTree>
    <p:extLst>
      <p:ext uri="{BB962C8B-B14F-4D97-AF65-F5344CB8AC3E}">
        <p14:creationId xmlns:p14="http://schemas.microsoft.com/office/powerpoint/2010/main" val="12964060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BF31776A-EB69-C1E7-9719-7EE1E956320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36059" y="5633185"/>
            <a:ext cx="955325" cy="963884"/>
          </a:xfrm>
          <a:prstGeom prst="rect">
            <a:avLst/>
          </a:prstGeom>
        </p:spPr>
      </p:pic>
    </p:spTree>
    <p:extLst>
      <p:ext uri="{BB962C8B-B14F-4D97-AF65-F5344CB8AC3E}">
        <p14:creationId xmlns:p14="http://schemas.microsoft.com/office/powerpoint/2010/main" val="6012897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0" y="1028700"/>
            <a:ext cx="11658599" cy="5600700"/>
          </a:xfrm>
        </p:spPr>
        <p:txBody>
          <a:bodyPr/>
          <a:lstStyle/>
          <a:p>
            <a:endParaRPr lang="en-US"/>
          </a:p>
        </p:txBody>
      </p:sp>
      <p:sp>
        <p:nvSpPr>
          <p:cNvPr id="3" name="Date Placeholder 2">
            <a:extLst>
              <a:ext uri="{FF2B5EF4-FFF2-40B4-BE49-F238E27FC236}">
                <a16:creationId xmlns:a16="http://schemas.microsoft.com/office/drawing/2014/main" id="{A3619AFA-4A38-490D-A5F0-BADCBB95D733}"/>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64AB4267-87B5-4161-84B6-F192661295C3}"/>
              </a:ext>
            </a:extLst>
          </p:cNvPr>
          <p:cNvSpPr>
            <a:spLocks noGrp="1"/>
          </p:cNvSpPr>
          <p:nvPr>
            <p:ph type="ftr" sz="quarter" idx="14"/>
          </p:nvPr>
        </p:nvSpPr>
        <p:spPr/>
        <p:txBody>
          <a:bodyPr/>
          <a:lstStyle/>
          <a:p>
            <a:endParaRPr lang="en-US"/>
          </a:p>
        </p:txBody>
      </p:sp>
      <p:sp>
        <p:nvSpPr>
          <p:cNvPr id="6" name="Title 5">
            <a:extLst>
              <a:ext uri="{FF2B5EF4-FFF2-40B4-BE49-F238E27FC236}">
                <a16:creationId xmlns:a16="http://schemas.microsoft.com/office/drawing/2014/main" id="{1FDFC77C-D990-FC23-7F32-24231C7AF06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tx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510689-FF1B-863B-E08A-0D6B1DD61503}"/>
              </a:ext>
            </a:extLst>
          </p:cNvPr>
          <p:cNvPicPr>
            <a:picLocks noChangeAspect="1"/>
          </p:cNvPicPr>
          <p:nvPr userDrawn="1"/>
        </p:nvPicPr>
        <p:blipFill>
          <a:blip r:embed="rId2"/>
          <a:stretch>
            <a:fillRect/>
          </a:stretch>
        </p:blipFill>
        <p:spPr>
          <a:xfrm>
            <a:off x="934316" y="10952"/>
            <a:ext cx="10286134" cy="6847048"/>
          </a:xfrm>
          <a:prstGeom prst="rect">
            <a:avLst/>
          </a:prstGeom>
        </p:spPr>
      </p:pic>
    </p:spTree>
    <p:extLst>
      <p:ext uri="{BB962C8B-B14F-4D97-AF65-F5344CB8AC3E}">
        <p14:creationId xmlns:p14="http://schemas.microsoft.com/office/powerpoint/2010/main" val="398110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830850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926563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15294033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562901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852394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4" name="Picture 3" descr="A picture containing text, sign&#10;&#10;Description automatically generated">
            <a:extLst>
              <a:ext uri="{FF2B5EF4-FFF2-40B4-BE49-F238E27FC236}">
                <a16:creationId xmlns:a16="http://schemas.microsoft.com/office/drawing/2014/main" id="{B208F4A3-F2E9-0C5B-9634-D78583078E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97452" y="5595119"/>
            <a:ext cx="1063666" cy="1073196"/>
          </a:xfrm>
          <a:prstGeom prst="rect">
            <a:avLst/>
          </a:prstGeom>
        </p:spPr>
      </p:pic>
    </p:spTree>
    <p:extLst>
      <p:ext uri="{BB962C8B-B14F-4D97-AF65-F5344CB8AC3E}">
        <p14:creationId xmlns:p14="http://schemas.microsoft.com/office/powerpoint/2010/main" val="378027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65720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2740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D1084307-7730-D362-E319-51DCF163B4A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4431359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37999428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ADB88BDA-C2AD-6E9A-660A-EF2449944E8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422949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5F0385A6-7E47-0319-D362-F6DE6CDFCBF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697382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C718C8BC-3817-BA43-A697-C0F8A79E643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97083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EE4B1084-AF70-E7DA-2842-9FB9FFF0804B}"/>
              </a:ext>
            </a:extLst>
          </p:cNvPr>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552096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9953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942C9F60-E948-0B16-240A-DCBC52D49E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2625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2103966943"/>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47178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6264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655615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2649818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977904076"/>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269322727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2516359702"/>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819793675"/>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with Caption">
    <p:bg>
      <p:bgPr>
        <a:gradFill flip="none" rotWithShape="1">
          <a:gsLst>
            <a:gs pos="75000">
              <a:schemeClr val="tx2"/>
            </a:gs>
            <a:gs pos="85000">
              <a:schemeClr val="tx2">
                <a:alpha val="35000"/>
              </a:schemeClr>
            </a:gs>
            <a:gs pos="95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3924584535"/>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7AD23EB7-47BD-A421-AD32-BA7882ED26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38435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61439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0"/>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7B0D9059-3C9E-5AFD-2A32-2874C4FC4C5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159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255624966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20000"/>
            <a:lumOff val="8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7373409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2497646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Background no graphics">
    <p:bg>
      <p:bgPr>
        <a:gradFill flip="none" rotWithShape="1">
          <a:gsLst>
            <a:gs pos="85000">
              <a:schemeClr val="tx2"/>
            </a:gs>
            <a:gs pos="90000">
              <a:schemeClr val="tx2">
                <a:alpha val="4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20197952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4" name="Picture 3" descr="A picture containing text, sign&#10;&#10;Description automatically generated">
            <a:extLst>
              <a:ext uri="{FF2B5EF4-FFF2-40B4-BE49-F238E27FC236}">
                <a16:creationId xmlns:a16="http://schemas.microsoft.com/office/drawing/2014/main" id="{159AC6F7-D62B-9FD8-2BA0-42A6B02281A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680980" y="5602329"/>
            <a:ext cx="1056519" cy="1065985"/>
          </a:xfrm>
          <a:prstGeom prst="rect">
            <a:avLst/>
          </a:prstGeom>
        </p:spPr>
      </p:pic>
    </p:spTree>
    <p:extLst>
      <p:ext uri="{BB962C8B-B14F-4D97-AF65-F5344CB8AC3E}">
        <p14:creationId xmlns:p14="http://schemas.microsoft.com/office/powerpoint/2010/main" val="1772206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 sign&#10;&#10;Description automatically generated">
            <a:extLst>
              <a:ext uri="{FF2B5EF4-FFF2-40B4-BE49-F238E27FC236}">
                <a16:creationId xmlns:a16="http://schemas.microsoft.com/office/drawing/2014/main" id="{16B488A9-B36C-4407-4A65-8BBFC86F89F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69728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3989A5DC-9C4F-9CAD-7C1B-C090BFC8A27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781543" y="5602329"/>
            <a:ext cx="1056519" cy="1065985"/>
          </a:xfrm>
          <a:prstGeom prst="rect">
            <a:avLst/>
          </a:prstGeom>
        </p:spPr>
      </p:pic>
    </p:spTree>
    <p:extLst>
      <p:ext uri="{BB962C8B-B14F-4D97-AF65-F5344CB8AC3E}">
        <p14:creationId xmlns:p14="http://schemas.microsoft.com/office/powerpoint/2010/main" val="201072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FC0BCDB4-4C07-CBF2-EFC4-7CEF0E09948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75725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516D2AB9-8BAE-94BD-CFC8-66363B7E67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5187335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299EC690-00BA-968E-6B1D-284D8308257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7599311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0FDA862E-EF6F-CAB1-7206-E7FE5C72E3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383927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3" name="Picture 2" descr="A picture containing text, sign&#10;&#10;Description automatically generated">
            <a:extLst>
              <a:ext uri="{FF2B5EF4-FFF2-40B4-BE49-F238E27FC236}">
                <a16:creationId xmlns:a16="http://schemas.microsoft.com/office/drawing/2014/main" id="{46252EC2-62FD-749E-DA48-2B1089A4C8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578167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1_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8AE82EC6-E738-30D0-F261-A87B9E462BE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34803060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B8F7E44F-C564-AFF5-D73D-599A8EB64D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65914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AEDBE4B2-ED26-DF20-EB88-9102132A1C0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4946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
        <p:nvSpPr>
          <p:cNvPr id="2" name="Title 1">
            <a:extLst>
              <a:ext uri="{FF2B5EF4-FFF2-40B4-BE49-F238E27FC236}">
                <a16:creationId xmlns:a16="http://schemas.microsoft.com/office/drawing/2014/main" id="{74074E2E-ED81-F3EC-B678-0FDCBC6420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31797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
        <p:nvSpPr>
          <p:cNvPr id="5" name="Title 4">
            <a:extLst>
              <a:ext uri="{FF2B5EF4-FFF2-40B4-BE49-F238E27FC236}">
                <a16:creationId xmlns:a16="http://schemas.microsoft.com/office/drawing/2014/main" id="{AB808ED8-8426-A0C0-9763-B7D4C153D10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40544361"/>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
        <p:nvSpPr>
          <p:cNvPr id="4" name="Title 3">
            <a:extLst>
              <a:ext uri="{FF2B5EF4-FFF2-40B4-BE49-F238E27FC236}">
                <a16:creationId xmlns:a16="http://schemas.microsoft.com/office/drawing/2014/main" id="{62C6ABDE-E95A-0F3C-098E-3AB6CD8A71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7819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1D0F7681-D094-4E6D-0DF0-99CD21DC423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74156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DFDE0C51-EABF-8EEF-D372-6195FADF38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2472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1FA45842-A577-D012-E0A0-40AA7BE0D29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88892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B93C48AD-9F55-0046-00A1-CC510D30C60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42748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
        <p:nvSpPr>
          <p:cNvPr id="5" name="Title 4">
            <a:extLst>
              <a:ext uri="{FF2B5EF4-FFF2-40B4-BE49-F238E27FC236}">
                <a16:creationId xmlns:a16="http://schemas.microsoft.com/office/drawing/2014/main" id="{44FB5578-DA9B-BD0B-5613-AEFB9E68B6F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802577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
        <p:nvSpPr>
          <p:cNvPr id="7" name="Title 6">
            <a:extLst>
              <a:ext uri="{FF2B5EF4-FFF2-40B4-BE49-F238E27FC236}">
                <a16:creationId xmlns:a16="http://schemas.microsoft.com/office/drawing/2014/main" id="{929DC40A-BB92-C526-3CD0-189C3429C4D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3898774"/>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481C1557-2F36-FF70-9AEB-DF21DD5067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1852820"/>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
        <p:nvSpPr>
          <p:cNvPr id="6" name="Title 5">
            <a:extLst>
              <a:ext uri="{FF2B5EF4-FFF2-40B4-BE49-F238E27FC236}">
                <a16:creationId xmlns:a16="http://schemas.microsoft.com/office/drawing/2014/main" id="{F2E409FF-5585-8E4A-14AA-59DBC4EAF9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688008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B02F4169-3E26-AB53-54FC-47BE477B905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27756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0514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DACA2C3D-12FE-63E8-E6E7-2094824214F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91465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CC30DB31-FD65-4D95-4478-6813E7F155C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468130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290452761"/>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Tree>
    <p:extLst>
      <p:ext uri="{BB962C8B-B14F-4D97-AF65-F5344CB8AC3E}">
        <p14:creationId xmlns:p14="http://schemas.microsoft.com/office/powerpoint/2010/main" val="34719099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Tree>
    <p:extLst>
      <p:ext uri="{BB962C8B-B14F-4D97-AF65-F5344CB8AC3E}">
        <p14:creationId xmlns:p14="http://schemas.microsoft.com/office/powerpoint/2010/main" val="79816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bg>
      <p:bgPr>
        <a:gradFill flip="none" rotWithShape="1">
          <a:gsLst>
            <a:gs pos="80000">
              <a:schemeClr val="tx2"/>
            </a:gs>
            <a:gs pos="90000">
              <a:schemeClr val="tx2">
                <a:alpha val="45000"/>
              </a:schemeClr>
            </a:gs>
            <a:gs pos="95000">
              <a:schemeClr val="bg2">
                <a:lumMod val="9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0BFA849C-531C-7595-39B1-5EC87690F476}"/>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solidFill>
              </a:rPr>
              <a:pPr algn="r">
                <a:spcBef>
                  <a:spcPct val="50000"/>
                </a:spcBef>
                <a:defRPr/>
              </a:pPr>
              <a:t>‹#›</a:t>
            </a:fld>
            <a:endParaRPr lang="en-US" sz="1100" b="0" baseline="0">
              <a:solidFill>
                <a:schemeClr val="tx1"/>
              </a:solidFill>
            </a:endParaRPr>
          </a:p>
        </p:txBody>
      </p:sp>
      <p:sp>
        <p:nvSpPr>
          <p:cNvPr id="4" name="Date Placeholder 3">
            <a:extLst>
              <a:ext uri="{FF2B5EF4-FFF2-40B4-BE49-F238E27FC236}">
                <a16:creationId xmlns:a16="http://schemas.microsoft.com/office/drawing/2014/main" id="{85935D2E-75B7-4B2F-83E6-4B2460140D3F}"/>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C5AC37A7-6517-1C05-89FB-ACDA8ECF89DF}"/>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Tree>
    <p:extLst>
      <p:ext uri="{BB962C8B-B14F-4D97-AF65-F5344CB8AC3E}">
        <p14:creationId xmlns:p14="http://schemas.microsoft.com/office/powerpoint/2010/main" val="4209450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843223-5086-843F-D346-CCDD12959DF3}"/>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b"/>
          <a:lstStyle>
            <a:lvl1pPr>
              <a:defRPr sz="3200" b="0" baseline="0">
                <a:solidFill>
                  <a:schemeClr val="accent3"/>
                </a:solidFill>
              </a:defRPr>
            </a:lvl1pPr>
          </a:lstStyle>
          <a:p>
            <a:pPr lvl="0"/>
            <a:r>
              <a:rPr lang="en-US"/>
              <a:t>Click to edit Master title style</a:t>
            </a:r>
          </a:p>
        </p:txBody>
      </p:sp>
      <p:sp>
        <p:nvSpPr>
          <p:cNvPr id="6" name="Text Placeholder 5"/>
          <p:cNvSpPr>
            <a:spLocks noGrp="1"/>
          </p:cNvSpPr>
          <p:nvPr>
            <p:ph type="body" sz="quarter" idx="12"/>
          </p:nvPr>
        </p:nvSpPr>
        <p:spPr>
          <a:xfrm>
            <a:off x="266700" y="3687764"/>
            <a:ext cx="8496300" cy="854075"/>
          </a:xfrm>
          <a:ln>
            <a:solidFill>
              <a:schemeClr val="accent3"/>
            </a:solidFill>
          </a:ln>
        </p:spPr>
        <p:txBody>
          <a:bodyPr anchor="ctr"/>
          <a:lstStyle>
            <a:lvl1pPr marL="0" indent="0">
              <a:defRPr>
                <a:solidFill>
                  <a:schemeClr val="tx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8D00C84-D329-4DD4-96D7-92CD4C330181}"/>
              </a:ext>
            </a:extLst>
          </p:cNvPr>
          <p:cNvSpPr>
            <a:spLocks noGrp="1"/>
          </p:cNvSpPr>
          <p:nvPr>
            <p:ph type="dt" sz="half" idx="13"/>
          </p:nvPr>
        </p:nvSpPr>
        <p:spPr>
          <a:xfrm>
            <a:off x="8763000" y="3697289"/>
            <a:ext cx="3161228" cy="844550"/>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71C01142-E0C8-B2A1-CF08-DDC0741713E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11" name="Picture 10" descr="A picture containing qr code&#10;&#10;Description automatically generated">
            <a:extLst>
              <a:ext uri="{FF2B5EF4-FFF2-40B4-BE49-F238E27FC236}">
                <a16:creationId xmlns:a16="http://schemas.microsoft.com/office/drawing/2014/main" id="{C7BD8055-FF8F-646E-4F9E-84B4A33A92B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1388322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 no Sub-Hea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9860E5-FB16-921B-9978-59B24F56F9F5}"/>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Placeholder 1"/>
          <p:cNvSpPr>
            <a:spLocks noGrp="1"/>
          </p:cNvSpPr>
          <p:nvPr>
            <p:ph type="title"/>
          </p:nvPr>
        </p:nvSpPr>
        <p:spPr bwMode="auto">
          <a:xfrm>
            <a:off x="266700" y="2286001"/>
            <a:ext cx="11658600" cy="1285874"/>
          </a:xfrm>
          <a:prstGeom prst="rect">
            <a:avLst/>
          </a:prstGeom>
          <a:noFill/>
          <a:ln w="9525">
            <a:solidFill>
              <a:schemeClr val="accent3"/>
            </a:solidFill>
            <a:miter lim="800000"/>
            <a:headEnd/>
            <a:tailEnd/>
          </a:ln>
        </p:spPr>
        <p:txBody>
          <a:bodyPr anchor="ctr"/>
          <a:lstStyle>
            <a:lvl1pPr>
              <a:defRPr sz="3200" baseline="0">
                <a:solidFill>
                  <a:schemeClr val="accent3"/>
                </a:solidFill>
              </a:defRPr>
            </a:lvl1pPr>
          </a:lstStyle>
          <a:p>
            <a:pPr lvl="0"/>
            <a:r>
              <a:rPr lang="en-US"/>
              <a:t>Click to edit Master title style</a:t>
            </a:r>
          </a:p>
        </p:txBody>
      </p:sp>
      <p:sp>
        <p:nvSpPr>
          <p:cNvPr id="3" name="Text Box 14">
            <a:extLst>
              <a:ext uri="{FF2B5EF4-FFF2-40B4-BE49-F238E27FC236}">
                <a16:creationId xmlns:a16="http://schemas.microsoft.com/office/drawing/2014/main" id="{B8FD0A53-E9E1-93CC-5F3F-ED183C4566E7}"/>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1100FC8E-3C81-583C-9A23-08A75A2C4FE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
        <p:nvSpPr>
          <p:cNvPr id="7" name="Date Placeholder 1">
            <a:extLst>
              <a:ext uri="{FF2B5EF4-FFF2-40B4-BE49-F238E27FC236}">
                <a16:creationId xmlns:a16="http://schemas.microsoft.com/office/drawing/2014/main" id="{22B933D6-5752-A997-866D-7335507E65DB}"/>
              </a:ext>
            </a:extLst>
          </p:cNvPr>
          <p:cNvSpPr>
            <a:spLocks noGrp="1"/>
          </p:cNvSpPr>
          <p:nvPr>
            <p:ph type="dt" sz="half" idx="13"/>
          </p:nvPr>
        </p:nvSpPr>
        <p:spPr>
          <a:xfrm>
            <a:off x="9163627" y="3709924"/>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pic>
        <p:nvPicPr>
          <p:cNvPr id="2" name="Picture 1" descr="A picture containing text, sign&#10;&#10;Description automatically generated">
            <a:extLst>
              <a:ext uri="{FF2B5EF4-FFF2-40B4-BE49-F238E27FC236}">
                <a16:creationId xmlns:a16="http://schemas.microsoft.com/office/drawing/2014/main" id="{20AFA026-D76B-54FE-21FD-1B365BC6CBD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5719959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Section - Content Only">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DB948E-B4CD-A49A-882A-F350D2A911BE}"/>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4" name="Content Placeholder 3"/>
          <p:cNvSpPr>
            <a:spLocks noGrp="1"/>
          </p:cNvSpPr>
          <p:nvPr>
            <p:ph sz="quarter" idx="12"/>
          </p:nvPr>
        </p:nvSpPr>
        <p:spPr>
          <a:xfrm>
            <a:off x="266700" y="2157413"/>
            <a:ext cx="11658600" cy="1798637"/>
          </a:xfrm>
          <a:ln>
            <a:solidFill>
              <a:schemeClr val="accent3"/>
            </a:solidFill>
          </a:ln>
        </p:spPr>
        <p:txBody>
          <a:bodyPr anchor="ct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930F58C1-4114-4FD3-B651-E3BC6C7CBC47}"/>
              </a:ext>
            </a:extLst>
          </p:cNvPr>
          <p:cNvSpPr>
            <a:spLocks noGrp="1"/>
          </p:cNvSpPr>
          <p:nvPr>
            <p:ph type="dt" sz="half" idx="13"/>
          </p:nvPr>
        </p:nvSpPr>
        <p:spPr>
          <a:xfrm>
            <a:off x="9163627" y="4043299"/>
            <a:ext cx="2761673" cy="385825"/>
          </a:xfrm>
          <a:prstGeom prst="rect">
            <a:avLst/>
          </a:prstGeom>
          <a:ln>
            <a:solidFill>
              <a:schemeClr val="accent3"/>
            </a:solidFill>
          </a:ln>
        </p:spPr>
        <p:txBody>
          <a:bodyPr/>
          <a:lstStyle>
            <a:lvl1pPr algn="ctr">
              <a:defRPr sz="2000">
                <a:solidFill>
                  <a:schemeClr val="accent3"/>
                </a:solidFill>
              </a:defRPr>
            </a:lvl1pPr>
          </a:lstStyle>
          <a:p>
            <a:endParaRPr lang="en-US"/>
          </a:p>
        </p:txBody>
      </p:sp>
      <p:sp>
        <p:nvSpPr>
          <p:cNvPr id="3" name="Text Box 14">
            <a:extLst>
              <a:ext uri="{FF2B5EF4-FFF2-40B4-BE49-F238E27FC236}">
                <a16:creationId xmlns:a16="http://schemas.microsoft.com/office/drawing/2014/main" id="{4B9A921A-5A1E-39D1-94FE-6E1E04C028AC}"/>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pic>
        <p:nvPicPr>
          <p:cNvPr id="6" name="Picture 5" descr="A picture containing qr code&#10;&#10;Description automatically generated">
            <a:extLst>
              <a:ext uri="{FF2B5EF4-FFF2-40B4-BE49-F238E27FC236}">
                <a16:creationId xmlns:a16="http://schemas.microsoft.com/office/drawing/2014/main" id="{30F6006C-DEAA-A93E-62A5-A2759A856E6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7" name="Picture 6" descr="A picture containing text, sign&#10;&#10;Description automatically generated">
            <a:extLst>
              <a:ext uri="{FF2B5EF4-FFF2-40B4-BE49-F238E27FC236}">
                <a16:creationId xmlns:a16="http://schemas.microsoft.com/office/drawing/2014/main" id="{90E40560-8012-B08E-83EA-48807FBF968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91516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2CA99E-4AAA-5371-9462-7AD3D7D937C7}"/>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1232" y="0"/>
            <a:ext cx="12188389" cy="6858000"/>
          </a:xfrm>
          <a:prstGeom prst="rect">
            <a:avLst/>
          </a:prstGeom>
        </p:spPr>
      </p:pic>
      <p:sp>
        <p:nvSpPr>
          <p:cNvPr id="14" name="Title 5"/>
          <p:cNvSpPr>
            <a:spLocks noGrp="1"/>
          </p:cNvSpPr>
          <p:nvPr>
            <p:ph type="title"/>
          </p:nvPr>
        </p:nvSpPr>
        <p:spPr>
          <a:xfrm>
            <a:off x="266700" y="265872"/>
            <a:ext cx="5829300" cy="1671543"/>
          </a:xfrm>
          <a:noFill/>
          <a:ln w="1905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220046" y="265872"/>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6" name="Picture Placeholder 16"/>
          <p:cNvSpPr>
            <a:spLocks noGrp="1" noChangeAspect="1"/>
          </p:cNvSpPr>
          <p:nvPr>
            <p:ph type="pic" sz="quarter" idx="14"/>
          </p:nvPr>
        </p:nvSpPr>
        <p:spPr>
          <a:xfrm>
            <a:off x="6220046" y="3528391"/>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7" name="Text Placeholder 6"/>
          <p:cNvSpPr>
            <a:spLocks noGrp="1"/>
          </p:cNvSpPr>
          <p:nvPr>
            <p:ph type="body" sz="quarter" idx="15"/>
          </p:nvPr>
        </p:nvSpPr>
        <p:spPr>
          <a:xfrm>
            <a:off x="266700" y="2059389"/>
            <a:ext cx="5816600" cy="33079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A picture containing qr code&#10;&#10;Description automatically generated">
            <a:extLst>
              <a:ext uri="{FF2B5EF4-FFF2-40B4-BE49-F238E27FC236}">
                <a16:creationId xmlns:a16="http://schemas.microsoft.com/office/drawing/2014/main" id="{CC1A89D0-0707-593E-6331-0996B0CFBFA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29744591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8A2208-647F-606B-8F64-F37557D56788}"/>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14" name="Title 5"/>
          <p:cNvSpPr>
            <a:spLocks noGrp="1"/>
          </p:cNvSpPr>
          <p:nvPr>
            <p:ph type="title"/>
          </p:nvPr>
        </p:nvSpPr>
        <p:spPr>
          <a:xfrm>
            <a:off x="266700" y="260931"/>
            <a:ext cx="5821279"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15" name="Picture Placeholder 16"/>
          <p:cNvSpPr>
            <a:spLocks noGrp="1" noChangeAspect="1"/>
          </p:cNvSpPr>
          <p:nvPr>
            <p:ph type="pic" sz="quarter" idx="13"/>
          </p:nvPr>
        </p:nvSpPr>
        <p:spPr>
          <a:xfrm>
            <a:off x="6346659"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9" name="Picture Placeholder 16"/>
          <p:cNvSpPr>
            <a:spLocks noGrp="1"/>
          </p:cNvSpPr>
          <p:nvPr>
            <p:ph type="pic" sz="quarter" idx="15"/>
          </p:nvPr>
        </p:nvSpPr>
        <p:spPr>
          <a:xfrm>
            <a:off x="8610600"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3" name="Content Placeholder 2"/>
          <p:cNvSpPr>
            <a:spLocks noGrp="1"/>
          </p:cNvSpPr>
          <p:nvPr>
            <p:ph sz="quarter" idx="17"/>
          </p:nvPr>
        </p:nvSpPr>
        <p:spPr>
          <a:xfrm>
            <a:off x="266700" y="2058988"/>
            <a:ext cx="5808663" cy="3308350"/>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16"/>
          <p:cNvSpPr>
            <a:spLocks noGrp="1"/>
          </p:cNvSpPr>
          <p:nvPr>
            <p:ph type="pic" sz="quarter" idx="16"/>
          </p:nvPr>
        </p:nvSpPr>
        <p:spPr>
          <a:xfrm>
            <a:off x="5140944"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B1CCCAD0-1673-986A-13CB-641150EDAA1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C15B4C30-EC19-D484-571A-85E2A45A91D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2651862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72CCC1-BFFC-C6EA-3790-7E99857DF180}"/>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3" name="Text Placeholder 2"/>
          <p:cNvSpPr>
            <a:spLocks noGrp="1"/>
          </p:cNvSpPr>
          <p:nvPr>
            <p:ph type="body" sz="quarter" idx="19"/>
          </p:nvPr>
        </p:nvSpPr>
        <p:spPr>
          <a:xfrm>
            <a:off x="381000" y="2059387"/>
            <a:ext cx="4867275" cy="331588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9" name="Picture Placeholder 16"/>
          <p:cNvSpPr>
            <a:spLocks noGrp="1"/>
          </p:cNvSpPr>
          <p:nvPr>
            <p:ph type="pic" sz="quarter" idx="16"/>
          </p:nvPr>
        </p:nvSpPr>
        <p:spPr>
          <a:xfrm>
            <a:off x="5371264"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sp>
        <p:nvSpPr>
          <p:cNvPr id="14" name="Title 5"/>
          <p:cNvSpPr>
            <a:spLocks noGrp="1"/>
          </p:cNvSpPr>
          <p:nvPr>
            <p:ph type="title"/>
          </p:nvPr>
        </p:nvSpPr>
        <p:spPr>
          <a:xfrm>
            <a:off x="381000" y="265872"/>
            <a:ext cx="4866861" cy="1671543"/>
          </a:xfrm>
          <a:noFill/>
          <a:ln w="12700">
            <a:solidFill>
              <a:schemeClr val="accent3"/>
            </a:solidFill>
          </a:ln>
        </p:spPr>
        <p:txBody>
          <a:bodyPr/>
          <a:lstStyle>
            <a:lvl1pPr>
              <a:defRPr>
                <a:solidFill>
                  <a:schemeClr val="accent3"/>
                </a:solidFill>
              </a:defRPr>
            </a:lvl1pPr>
          </a:lstStyle>
          <a:p>
            <a:r>
              <a:rPr lang="en-US"/>
              <a:t>Click to edit Master title style</a:t>
            </a:r>
          </a:p>
        </p:txBody>
      </p:sp>
      <p:sp>
        <p:nvSpPr>
          <p:cNvPr id="21" name="Picture Placeholder 16"/>
          <p:cNvSpPr>
            <a:spLocks noGrp="1"/>
          </p:cNvSpPr>
          <p:nvPr>
            <p:ph type="pic" sz="quarter" idx="18"/>
          </p:nvPr>
        </p:nvSpPr>
        <p:spPr>
          <a:xfrm>
            <a:off x="5371264"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p>
        </p:txBody>
      </p:sp>
      <p:pic>
        <p:nvPicPr>
          <p:cNvPr id="5" name="Picture 4" descr="A picture containing qr code&#10;&#10;Description automatically generated">
            <a:extLst>
              <a:ext uri="{FF2B5EF4-FFF2-40B4-BE49-F238E27FC236}">
                <a16:creationId xmlns:a16="http://schemas.microsoft.com/office/drawing/2014/main" id="{6E24EF9F-84E9-63AF-E2E6-C9F20CDDF1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FD5998F1-E966-9C64-EC37-C421850E1A1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1271054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Tree>
    <p:extLst>
      <p:ext uri="{BB962C8B-B14F-4D97-AF65-F5344CB8AC3E}">
        <p14:creationId xmlns:p14="http://schemas.microsoft.com/office/powerpoint/2010/main" val="375038468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56BFFC-FD6D-D4CC-D857-29E26DC42C8B}"/>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16" name="TextBox 15"/>
          <p:cNvSpPr txBox="1"/>
          <p:nvPr userDrawn="1"/>
        </p:nvSpPr>
        <p:spPr>
          <a:xfrm>
            <a:off x="266700" y="5217495"/>
            <a:ext cx="4337105" cy="357790"/>
          </a:xfrm>
          <a:prstGeom prst="rect">
            <a:avLst/>
          </a:prstGeom>
          <a:noFill/>
          <a:ln>
            <a:solidFill>
              <a:schemeClr val="accent3"/>
            </a:solidFill>
          </a:ln>
        </p:spPr>
        <p:txBody>
          <a:bodyPr wrap="square" lIns="91440" tIns="0">
            <a:spAutoFit/>
          </a:bodyPr>
          <a:lstStyle/>
          <a:p>
            <a:r>
              <a:rPr lang="en-US" altLang="en-US" sz="675" i="1">
                <a:solidFill>
                  <a:schemeClr val="tx2"/>
                </a:solidFill>
              </a:rPr>
              <a:t>“</a:t>
            </a:r>
            <a:r>
              <a:rPr lang="en-US" sz="675" i="1">
                <a:solidFill>
                  <a:schemeClr val="tx2"/>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a:solidFill>
                  <a:schemeClr val="tx2"/>
                </a:solidFill>
              </a:rPr>
              <a:t>”</a:t>
            </a:r>
            <a:endParaRPr lang="en-US" sz="675" i="1">
              <a:solidFill>
                <a:schemeClr val="tx2"/>
              </a:solidFill>
            </a:endParaRPr>
          </a:p>
        </p:txBody>
      </p:sp>
      <p:sp>
        <p:nvSpPr>
          <p:cNvPr id="18" name="Picture Placeholder 16"/>
          <p:cNvSpPr>
            <a:spLocks noGrp="1" noChangeAspect="1"/>
          </p:cNvSpPr>
          <p:nvPr>
            <p:ph type="pic" sz="quarter" idx="13"/>
          </p:nvPr>
        </p:nvSpPr>
        <p:spPr>
          <a:xfrm>
            <a:off x="8500460" y="388088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19" name="Picture Placeholder 16"/>
          <p:cNvSpPr>
            <a:spLocks noGrp="1" noChangeAspect="1"/>
          </p:cNvSpPr>
          <p:nvPr>
            <p:ph type="pic" sz="quarter" idx="14"/>
          </p:nvPr>
        </p:nvSpPr>
        <p:spPr>
          <a:xfrm>
            <a:off x="8500460" y="1227138"/>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0" name="Picture Placeholder 16"/>
          <p:cNvSpPr>
            <a:spLocks noGrp="1" noChangeAspect="1"/>
          </p:cNvSpPr>
          <p:nvPr>
            <p:ph type="pic" sz="quarter" idx="15"/>
          </p:nvPr>
        </p:nvSpPr>
        <p:spPr>
          <a:xfrm>
            <a:off x="4726057" y="1227138"/>
            <a:ext cx="3689406"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a:t>Click icon to add picture</a:t>
            </a:r>
          </a:p>
        </p:txBody>
      </p:sp>
      <p:sp>
        <p:nvSpPr>
          <p:cNvPr id="2" name="Title 1"/>
          <p:cNvSpPr>
            <a:spLocks noGrp="1"/>
          </p:cNvSpPr>
          <p:nvPr>
            <p:ph type="title"/>
          </p:nvPr>
        </p:nvSpPr>
        <p:spPr>
          <a:xfrm>
            <a:off x="266700" y="246490"/>
            <a:ext cx="11658600" cy="858437"/>
          </a:xfrm>
          <a:noFill/>
          <a:ln w="12700">
            <a:solidFill>
              <a:schemeClr val="accent3"/>
            </a:solidFill>
          </a:ln>
        </p:spPr>
        <p:txBody>
          <a:bodyPr/>
          <a:lstStyle>
            <a:lvl1pPr>
              <a:defRPr>
                <a:ln>
                  <a:noFill/>
                </a:ln>
                <a:solidFill>
                  <a:schemeClr val="accent3"/>
                </a:solidFill>
              </a:defRPr>
            </a:lvl1pPr>
          </a:lstStyle>
          <a:p>
            <a:r>
              <a:rPr lang="en-US"/>
              <a:t>Click to edit Master title style</a:t>
            </a:r>
          </a:p>
        </p:txBody>
      </p:sp>
      <p:sp>
        <p:nvSpPr>
          <p:cNvPr id="4" name="Text Placeholder 3"/>
          <p:cNvSpPr>
            <a:spLocks noGrp="1"/>
          </p:cNvSpPr>
          <p:nvPr>
            <p:ph type="body" sz="quarter" idx="16"/>
          </p:nvPr>
        </p:nvSpPr>
        <p:spPr>
          <a:xfrm>
            <a:off x="266700" y="1227138"/>
            <a:ext cx="4337105" cy="3957637"/>
          </a:xfrm>
          <a:ln>
            <a:solidFill>
              <a:schemeClr val="accent3"/>
            </a:solidFill>
          </a:ln>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qr code&#10;&#10;Description automatically generated">
            <a:extLst>
              <a:ext uri="{FF2B5EF4-FFF2-40B4-BE49-F238E27FC236}">
                <a16:creationId xmlns:a16="http://schemas.microsoft.com/office/drawing/2014/main" id="{C912A723-62E0-165E-E69D-37E2F11B60E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spTree>
    <p:extLst>
      <p:ext uri="{BB962C8B-B14F-4D97-AF65-F5344CB8AC3E}">
        <p14:creationId xmlns:p14="http://schemas.microsoft.com/office/powerpoint/2010/main" val="479915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F2E2B7-DF31-70A6-E4D2-4624E105957F}"/>
              </a:ext>
            </a:extLst>
          </p:cNvPr>
          <p:cNvPicPr>
            <a:picLocks noChangeAspect="1"/>
          </p:cNvPicPr>
          <p:nvPr userDrawn="1"/>
        </p:nvPicPr>
        <p:blipFill>
          <a:blip r:embed="rId2">
            <a:alphaModFix amt="15000"/>
            <a:extLst>
              <a:ext uri="{28A0092B-C50C-407E-A947-70E740481C1C}">
                <a14:useLocalDpi xmlns:a14="http://schemas.microsoft.com/office/drawing/2010/main"/>
              </a:ext>
            </a:extLst>
          </a:blip>
          <a:stretch>
            <a:fillRect/>
          </a:stretch>
        </p:blipFill>
        <p:spPr>
          <a:xfrm>
            <a:off x="20657" y="0"/>
            <a:ext cx="12188389" cy="6858000"/>
          </a:xfrm>
          <a:prstGeom prst="rect">
            <a:avLst/>
          </a:prstGeom>
        </p:spPr>
      </p:pic>
      <p:sp>
        <p:nvSpPr>
          <p:cNvPr id="2" name="Title 1">
            <a:extLst>
              <a:ext uri="{FF2B5EF4-FFF2-40B4-BE49-F238E27FC236}">
                <a16:creationId xmlns:a16="http://schemas.microsoft.com/office/drawing/2014/main" id="{4141B23B-C834-C81E-D8E7-0BA48DA2587E}"/>
              </a:ext>
            </a:extLst>
          </p:cNvPr>
          <p:cNvSpPr>
            <a:spLocks noGrp="1"/>
          </p:cNvSpPr>
          <p:nvPr>
            <p:ph type="title"/>
          </p:nvPr>
        </p:nvSpPr>
        <p:spPr>
          <a:xfrm>
            <a:off x="839788" y="457200"/>
            <a:ext cx="3932237" cy="1600200"/>
          </a:xfrm>
          <a:ln>
            <a:solidFill>
              <a:schemeClr val="accent3"/>
            </a:solidFill>
          </a:ln>
        </p:spPr>
        <p:txBody>
          <a:bodyPr anchor="b"/>
          <a:lstStyle>
            <a:lvl1pPr>
              <a:defRPr sz="3200">
                <a:solidFill>
                  <a:schemeClr val="accent3"/>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AAF989E-3D4E-5DEB-5949-C26E481EBBD7}"/>
              </a:ext>
            </a:extLst>
          </p:cNvPr>
          <p:cNvSpPr>
            <a:spLocks noGrp="1"/>
          </p:cNvSpPr>
          <p:nvPr>
            <p:ph type="pic" idx="1"/>
          </p:nvPr>
        </p:nvSpPr>
        <p:spPr>
          <a:xfrm>
            <a:off x="5183188" y="457200"/>
            <a:ext cx="6172200" cy="5038825"/>
          </a:xfrm>
          <a:solidFill>
            <a:schemeClr val="tx2"/>
          </a:solidFill>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3D5C51-ECC5-2E2F-3751-18DE050DFD6B}"/>
              </a:ext>
            </a:extLst>
          </p:cNvPr>
          <p:cNvSpPr>
            <a:spLocks noGrp="1"/>
          </p:cNvSpPr>
          <p:nvPr>
            <p:ph type="body" sz="half" idx="2"/>
          </p:nvPr>
        </p:nvSpPr>
        <p:spPr>
          <a:xfrm>
            <a:off x="839788" y="2194560"/>
            <a:ext cx="3932237" cy="3301465"/>
          </a:xfrm>
          <a:ln>
            <a:solidFill>
              <a:schemeClr val="accent3"/>
            </a:solidFill>
          </a:ln>
        </p:spPr>
        <p:txBody>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A picture containing qr code&#10;&#10;Description automatically generated">
            <a:extLst>
              <a:ext uri="{FF2B5EF4-FFF2-40B4-BE49-F238E27FC236}">
                <a16:creationId xmlns:a16="http://schemas.microsoft.com/office/drawing/2014/main" id="{352CF3A3-D550-E6AC-ECAB-2839AC0D035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0500" y="5602330"/>
            <a:ext cx="2402348" cy="1065985"/>
          </a:xfrm>
          <a:prstGeom prst="rect">
            <a:avLst/>
          </a:prstGeom>
        </p:spPr>
      </p:pic>
      <p:pic>
        <p:nvPicPr>
          <p:cNvPr id="5" name="Picture 4" descr="A picture containing text, sign&#10;&#10;Description automatically generated">
            <a:extLst>
              <a:ext uri="{FF2B5EF4-FFF2-40B4-BE49-F238E27FC236}">
                <a16:creationId xmlns:a16="http://schemas.microsoft.com/office/drawing/2014/main" id="{25067A1D-4718-94D7-59DB-AF9C62A816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810376" y="5602329"/>
            <a:ext cx="1056519" cy="1065985"/>
          </a:xfrm>
          <a:prstGeom prst="rect">
            <a:avLst/>
          </a:prstGeom>
        </p:spPr>
      </p:pic>
    </p:spTree>
    <p:extLst>
      <p:ext uri="{BB962C8B-B14F-4D97-AF65-F5344CB8AC3E}">
        <p14:creationId xmlns:p14="http://schemas.microsoft.com/office/powerpoint/2010/main" val="7974162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79E246-DB27-040E-95D2-B26EAF143D30}"/>
              </a:ext>
            </a:extLst>
          </p:cNvPr>
          <p:cNvSpPr>
            <a:spLocks noGrp="1"/>
          </p:cNvSpPr>
          <p:nvPr>
            <p:ph type="dt" sz="half" idx="11"/>
          </p:nvPr>
        </p:nvSpPr>
        <p:spPr/>
        <p:txBody>
          <a:bodyPr/>
          <a:lstStyle/>
          <a:p>
            <a:endParaRPr lang="en-US"/>
          </a:p>
        </p:txBody>
      </p:sp>
      <p:sp>
        <p:nvSpPr>
          <p:cNvPr id="7" name="Footer Placeholder 6">
            <a:extLst>
              <a:ext uri="{FF2B5EF4-FFF2-40B4-BE49-F238E27FC236}">
                <a16:creationId xmlns:a16="http://schemas.microsoft.com/office/drawing/2014/main" id="{CFD0F5C1-A6E1-A37D-C392-0E742FAC1C2F}"/>
              </a:ext>
            </a:extLst>
          </p:cNvPr>
          <p:cNvSpPr>
            <a:spLocks noGrp="1"/>
          </p:cNvSpPr>
          <p:nvPr>
            <p:ph type="ftr" sz="quarter" idx="12"/>
          </p:nvPr>
        </p:nvSpPr>
        <p:spPr/>
        <p:txBody>
          <a:bodyPr/>
          <a:lstStyle/>
          <a:p>
            <a:endParaRPr lang="en-US"/>
          </a:p>
        </p:txBody>
      </p:sp>
      <p:sp>
        <p:nvSpPr>
          <p:cNvPr id="2" name="Title 1">
            <a:extLst>
              <a:ext uri="{FF2B5EF4-FFF2-40B4-BE49-F238E27FC236}">
                <a16:creationId xmlns:a16="http://schemas.microsoft.com/office/drawing/2014/main" id="{3B3BB445-F4B7-CADC-0D0E-2F77E6D29AB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03460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8" name="Content Placeholder 3"/>
          <p:cNvSpPr>
            <a:spLocks noGrp="1"/>
          </p:cNvSpPr>
          <p:nvPr>
            <p:ph sz="quarter" idx="10"/>
          </p:nvPr>
        </p:nvSpPr>
        <p:spPr>
          <a:xfrm>
            <a:off x="266700" y="1028700"/>
            <a:ext cx="11658600" cy="5600700"/>
          </a:xfrm>
        </p:spPr>
        <p:txBody>
          <a:bodyPr numCol="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C7A763-F7D0-2074-5F3F-2D1DA1226607}"/>
              </a:ext>
            </a:extLst>
          </p:cNvPr>
          <p:cNvSpPr>
            <a:spLocks noGrp="1"/>
          </p:cNvSpPr>
          <p:nvPr>
            <p:ph type="dt" sz="half" idx="11"/>
          </p:nvPr>
        </p:nvSpPr>
        <p:spPr/>
        <p:txBody>
          <a:bodyPr/>
          <a:lstStyle/>
          <a:p>
            <a:endParaRPr lang="en-US"/>
          </a:p>
        </p:txBody>
      </p:sp>
      <p:sp>
        <p:nvSpPr>
          <p:cNvPr id="6" name="Footer Placeholder 5">
            <a:extLst>
              <a:ext uri="{FF2B5EF4-FFF2-40B4-BE49-F238E27FC236}">
                <a16:creationId xmlns:a16="http://schemas.microsoft.com/office/drawing/2014/main" id="{BB5C1216-5C4C-C44D-DE08-88D5BFB6266F}"/>
              </a:ext>
            </a:extLst>
          </p:cNvPr>
          <p:cNvSpPr>
            <a:spLocks noGrp="1"/>
          </p:cNvSpPr>
          <p:nvPr>
            <p:ph type="ftr" sz="quarter" idx="12"/>
          </p:nvPr>
        </p:nvSpPr>
        <p:spPr/>
        <p:txBody>
          <a:bodyPr/>
          <a:lstStyle/>
          <a:p>
            <a:endParaRPr lang="en-US"/>
          </a:p>
        </p:txBody>
      </p:sp>
      <p:sp>
        <p:nvSpPr>
          <p:cNvPr id="3" name="Title 2">
            <a:extLst>
              <a:ext uri="{FF2B5EF4-FFF2-40B4-BE49-F238E27FC236}">
                <a16:creationId xmlns:a16="http://schemas.microsoft.com/office/drawing/2014/main" id="{3F0C188E-247B-9C3F-A9A1-C83CFE759AA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78215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FC9BA2-EC81-5287-D39F-725A5EC32471}"/>
              </a:ext>
            </a:extLst>
          </p:cNvPr>
          <p:cNvSpPr>
            <a:spLocks noGrp="1"/>
          </p:cNvSpPr>
          <p:nvPr>
            <p:ph type="dt" sz="half" idx="13"/>
          </p:nvPr>
        </p:nvSpPr>
        <p:spPr/>
        <p:txBody>
          <a:bodyPr/>
          <a:lstStyle/>
          <a:p>
            <a:endParaRPr lang="en-US"/>
          </a:p>
        </p:txBody>
      </p:sp>
      <p:sp>
        <p:nvSpPr>
          <p:cNvPr id="6" name="Footer Placeholder 5">
            <a:extLst>
              <a:ext uri="{FF2B5EF4-FFF2-40B4-BE49-F238E27FC236}">
                <a16:creationId xmlns:a16="http://schemas.microsoft.com/office/drawing/2014/main" id="{FE97BF52-3E27-86B6-23FC-B495D58A6360}"/>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720236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03"/>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0">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0"/>
            <a:ext cx="11658600" cy="50863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67CF58A5-50A2-4609-9528-306C52949FE4}"/>
              </a:ext>
            </a:extLst>
          </p:cNvPr>
          <p:cNvSpPr>
            <a:spLocks noGrp="1"/>
          </p:cNvSpPr>
          <p:nvPr>
            <p:ph type="dt" sz="half" idx="13"/>
          </p:nvPr>
        </p:nvSpPr>
        <p:spPr>
          <a:xfrm>
            <a:off x="8842515" y="6653150"/>
            <a:ext cx="2761673" cy="137160"/>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13141E4A-7726-4CDD-AEE9-576AC0A57297}"/>
              </a:ext>
            </a:extLst>
          </p:cNvPr>
          <p:cNvSpPr>
            <a:spLocks noGrp="1"/>
          </p:cNvSpPr>
          <p:nvPr>
            <p:ph type="ftr" sz="quarter" idx="14"/>
          </p:nvPr>
        </p:nvSpPr>
        <p:spPr>
          <a:xfrm>
            <a:off x="266700" y="6653150"/>
            <a:ext cx="2901373" cy="137160"/>
          </a:xfrm>
          <a:prstGeom prst="rect">
            <a:avLst/>
          </a:prstGeom>
        </p:spPr>
        <p:txBody>
          <a:bodyPr/>
          <a:lstStyle/>
          <a:p>
            <a:endParaRPr lang="en-US"/>
          </a:p>
        </p:txBody>
      </p:sp>
    </p:spTree>
    <p:extLst>
      <p:ext uri="{BB962C8B-B14F-4D97-AF65-F5344CB8AC3E}">
        <p14:creationId xmlns:p14="http://schemas.microsoft.com/office/powerpoint/2010/main" val="1683895260"/>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4" y="1028700"/>
            <a:ext cx="5721406"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BEC9A928-C3DF-2C22-44D2-6CEAF37A2452}"/>
              </a:ext>
            </a:extLst>
          </p:cNvPr>
          <p:cNvSpPr>
            <a:spLocks noGrp="1"/>
          </p:cNvSpPr>
          <p:nvPr>
            <p:ph type="dt" sz="half" idx="20"/>
          </p:nvPr>
        </p:nvSpPr>
        <p:spPr/>
        <p:txBody>
          <a:bodyPr/>
          <a:lstStyle/>
          <a:p>
            <a:endParaRPr lang="en-US"/>
          </a:p>
        </p:txBody>
      </p:sp>
      <p:sp>
        <p:nvSpPr>
          <p:cNvPr id="7" name="Footer Placeholder 6">
            <a:extLst>
              <a:ext uri="{FF2B5EF4-FFF2-40B4-BE49-F238E27FC236}">
                <a16:creationId xmlns:a16="http://schemas.microsoft.com/office/drawing/2014/main" id="{F7247472-A8F5-BC75-9086-8D91A7F6A294}"/>
              </a:ext>
            </a:extLst>
          </p:cNvPr>
          <p:cNvSpPr>
            <a:spLocks noGrp="1"/>
          </p:cNvSpPr>
          <p:nvPr>
            <p:ph type="ftr" sz="quarter" idx="21"/>
          </p:nvPr>
        </p:nvSpPr>
        <p:spPr/>
        <p:txBody>
          <a:bodyPr/>
          <a:lstStyle/>
          <a:p>
            <a:endParaRPr lang="en-US"/>
          </a:p>
        </p:txBody>
      </p:sp>
    </p:spTree>
    <p:extLst>
      <p:ext uri="{BB962C8B-B14F-4D97-AF65-F5344CB8AC3E}">
        <p14:creationId xmlns:p14="http://schemas.microsoft.com/office/powerpoint/2010/main" val="34320889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0"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13" name="Content Placeholder 2"/>
          <p:cNvSpPr>
            <a:spLocks noGrp="1"/>
          </p:cNvSpPr>
          <p:nvPr>
            <p:ph sz="quarter" idx="16"/>
          </p:nvPr>
        </p:nvSpPr>
        <p:spPr>
          <a:xfrm>
            <a:off x="266700"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sz="quarter" idx="19"/>
          </p:nvPr>
        </p:nvSpPr>
        <p:spPr>
          <a:xfrm>
            <a:off x="6203894" y="1743075"/>
            <a:ext cx="5721406"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3"/>
          <p:cNvSpPr>
            <a:spLocks noGrp="1"/>
          </p:cNvSpPr>
          <p:nvPr>
            <p:ph type="body" sz="quarter" idx="20"/>
          </p:nvPr>
        </p:nvSpPr>
        <p:spPr>
          <a:xfrm>
            <a:off x="6205728" y="1028700"/>
            <a:ext cx="5719572" cy="666241"/>
          </a:xfrm>
        </p:spPr>
        <p:txBody>
          <a:bodyPr bIns="0" anchor="b"/>
          <a:lstStyle>
            <a:lvl1pPr>
              <a:defRPr sz="1500">
                <a:solidFill>
                  <a:schemeClr val="tx1">
                    <a:lumMod val="75000"/>
                    <a:lumOff val="25000"/>
                  </a:schemeClr>
                </a:solidFill>
              </a:defRPr>
            </a:lvl1pPr>
          </a:lstStyle>
          <a:p>
            <a:pPr lvl="0"/>
            <a:r>
              <a:rPr lang="en-US"/>
              <a:t>Click to edit Master text styles</a:t>
            </a:r>
          </a:p>
        </p:txBody>
      </p:sp>
      <p:sp>
        <p:nvSpPr>
          <p:cNvPr id="5" name="Date Placeholder 4">
            <a:extLst>
              <a:ext uri="{FF2B5EF4-FFF2-40B4-BE49-F238E27FC236}">
                <a16:creationId xmlns:a16="http://schemas.microsoft.com/office/drawing/2014/main" id="{4FDAD6DC-C062-D2A7-C4D4-57F4C0FFAD4D}"/>
              </a:ext>
            </a:extLst>
          </p:cNvPr>
          <p:cNvSpPr>
            <a:spLocks noGrp="1"/>
          </p:cNvSpPr>
          <p:nvPr>
            <p:ph type="dt" sz="half" idx="21"/>
          </p:nvPr>
        </p:nvSpPr>
        <p:spPr/>
        <p:txBody>
          <a:bodyPr/>
          <a:lstStyle/>
          <a:p>
            <a:endParaRPr lang="en-US"/>
          </a:p>
        </p:txBody>
      </p:sp>
      <p:sp>
        <p:nvSpPr>
          <p:cNvPr id="6" name="Footer Placeholder 5">
            <a:extLst>
              <a:ext uri="{FF2B5EF4-FFF2-40B4-BE49-F238E27FC236}">
                <a16:creationId xmlns:a16="http://schemas.microsoft.com/office/drawing/2014/main" id="{7AA18071-1438-F3E3-FC9F-3F401EE7FED1}"/>
              </a:ext>
            </a:extLst>
          </p:cNvPr>
          <p:cNvSpPr>
            <a:spLocks noGrp="1"/>
          </p:cNvSpPr>
          <p:nvPr>
            <p:ph type="ftr" sz="quarter" idx="22"/>
          </p:nvPr>
        </p:nvSpPr>
        <p:spPr/>
        <p:txBody>
          <a:bodyPr/>
          <a:lstStyle/>
          <a:p>
            <a:endParaRPr lang="en-US"/>
          </a:p>
        </p:txBody>
      </p:sp>
      <p:sp>
        <p:nvSpPr>
          <p:cNvPr id="3" name="Title 2">
            <a:extLst>
              <a:ext uri="{FF2B5EF4-FFF2-40B4-BE49-F238E27FC236}">
                <a16:creationId xmlns:a16="http://schemas.microsoft.com/office/drawing/2014/main" id="{0D83DA01-DEF9-54DE-5B29-4ACD3FE63AA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248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quarter" idx="16"/>
          </p:nvPr>
        </p:nvSpPr>
        <p:spPr>
          <a:xfrm>
            <a:off x="4256410"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10D79471-1A0E-36EB-1B94-DDE0CE561EA3}"/>
              </a:ext>
            </a:extLst>
          </p:cNvPr>
          <p:cNvSpPr>
            <a:spLocks noGrp="1"/>
          </p:cNvSpPr>
          <p:nvPr>
            <p:ph type="dt" sz="half" idx="17"/>
          </p:nvPr>
        </p:nvSpPr>
        <p:spPr/>
        <p:txBody>
          <a:bodyPr/>
          <a:lstStyle/>
          <a:p>
            <a:endParaRPr lang="en-US"/>
          </a:p>
        </p:txBody>
      </p:sp>
      <p:sp>
        <p:nvSpPr>
          <p:cNvPr id="7" name="Footer Placeholder 6">
            <a:extLst>
              <a:ext uri="{FF2B5EF4-FFF2-40B4-BE49-F238E27FC236}">
                <a16:creationId xmlns:a16="http://schemas.microsoft.com/office/drawing/2014/main" id="{5876C5F4-629A-E5A4-73FB-E8465BDB57BF}"/>
              </a:ext>
            </a:extLst>
          </p:cNvPr>
          <p:cNvSpPr>
            <a:spLocks noGrp="1"/>
          </p:cNvSpPr>
          <p:nvPr>
            <p:ph type="ftr" sz="quarter" idx="18"/>
          </p:nvPr>
        </p:nvSpPr>
        <p:spPr/>
        <p:txBody>
          <a:bodyPr/>
          <a:lstStyle/>
          <a:p>
            <a:endParaRPr lang="en-US"/>
          </a:p>
        </p:txBody>
      </p:sp>
      <p:sp>
        <p:nvSpPr>
          <p:cNvPr id="4" name="Title 3">
            <a:extLst>
              <a:ext uri="{FF2B5EF4-FFF2-40B4-BE49-F238E27FC236}">
                <a16:creationId xmlns:a16="http://schemas.microsoft.com/office/drawing/2014/main" id="{7C0718C4-6A68-5C9A-D51B-6E4A148DA30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768353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11" name="Content Placeholder 2"/>
          <p:cNvSpPr>
            <a:spLocks noGrp="1"/>
          </p:cNvSpPr>
          <p:nvPr>
            <p:ph sz="quarter" idx="15"/>
          </p:nvPr>
        </p:nvSpPr>
        <p:spPr>
          <a:xfrm>
            <a:off x="8145982" y="1028700"/>
            <a:ext cx="377931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8768C3-8315-3411-54A8-2C8239251263}"/>
              </a:ext>
            </a:extLst>
          </p:cNvPr>
          <p:cNvSpPr>
            <a:spLocks noGrp="1"/>
          </p:cNvSpPr>
          <p:nvPr>
            <p:ph type="dt" sz="half" idx="17"/>
          </p:nvPr>
        </p:nvSpPr>
        <p:spPr/>
        <p:txBody>
          <a:bodyPr/>
          <a:lstStyle/>
          <a:p>
            <a:endParaRPr lang="en-US"/>
          </a:p>
        </p:txBody>
      </p:sp>
      <p:sp>
        <p:nvSpPr>
          <p:cNvPr id="6" name="Footer Placeholder 5">
            <a:extLst>
              <a:ext uri="{FF2B5EF4-FFF2-40B4-BE49-F238E27FC236}">
                <a16:creationId xmlns:a16="http://schemas.microsoft.com/office/drawing/2014/main" id="{28938FEB-D648-AE71-0FA1-805FFC832488}"/>
              </a:ext>
            </a:extLst>
          </p:cNvPr>
          <p:cNvSpPr>
            <a:spLocks noGrp="1"/>
          </p:cNvSpPr>
          <p:nvPr>
            <p:ph type="ftr" sz="quarter" idx="18"/>
          </p:nvPr>
        </p:nvSpPr>
        <p:spPr/>
        <p:txBody>
          <a:bodyPr/>
          <a:lstStyle/>
          <a:p>
            <a:endParaRPr lang="en-US"/>
          </a:p>
        </p:txBody>
      </p:sp>
      <p:sp>
        <p:nvSpPr>
          <p:cNvPr id="3" name="Title 2">
            <a:extLst>
              <a:ext uri="{FF2B5EF4-FFF2-40B4-BE49-F238E27FC236}">
                <a16:creationId xmlns:a16="http://schemas.microsoft.com/office/drawing/2014/main" id="{D7BCB16E-0E8E-5157-7B5A-C68F6A9B78A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1035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1916911407"/>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6" name="Content Placeholder 2"/>
          <p:cNvSpPr>
            <a:spLocks noGrp="1"/>
          </p:cNvSpPr>
          <p:nvPr>
            <p:ph sz="quarter" idx="22"/>
          </p:nvPr>
        </p:nvSpPr>
        <p:spPr>
          <a:xfrm>
            <a:off x="2667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p:cNvSpPr>
            <a:spLocks noGrp="1"/>
          </p:cNvSpPr>
          <p:nvPr>
            <p:ph sz="quarter" idx="24"/>
          </p:nvPr>
        </p:nvSpPr>
        <p:spPr>
          <a:xfrm>
            <a:off x="6172200"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AE838-AA12-FA5F-5DA0-1ABB713993D9}"/>
              </a:ext>
            </a:extLst>
          </p:cNvPr>
          <p:cNvSpPr>
            <a:spLocks noGrp="1"/>
          </p:cNvSpPr>
          <p:nvPr>
            <p:ph type="dt" sz="half" idx="25"/>
          </p:nvPr>
        </p:nvSpPr>
        <p:spPr/>
        <p:txBody>
          <a:bodyPr/>
          <a:lstStyle/>
          <a:p>
            <a:endParaRPr lang="en-US"/>
          </a:p>
        </p:txBody>
      </p:sp>
      <p:sp>
        <p:nvSpPr>
          <p:cNvPr id="8" name="Footer Placeholder 7">
            <a:extLst>
              <a:ext uri="{FF2B5EF4-FFF2-40B4-BE49-F238E27FC236}">
                <a16:creationId xmlns:a16="http://schemas.microsoft.com/office/drawing/2014/main" id="{AE34FB74-F548-AD28-A10C-D5391FE1CF47}"/>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886297771"/>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Custom-Quad">
    <p:spTree>
      <p:nvGrpSpPr>
        <p:cNvPr id="1" name=""/>
        <p:cNvGrpSpPr/>
        <p:nvPr/>
      </p:nvGrpSpPr>
      <p:grpSpPr>
        <a:xfrm>
          <a:off x="0" y="0"/>
          <a:ext cx="0" cy="0"/>
          <a:chOff x="0" y="0"/>
          <a:chExt cx="0" cy="0"/>
        </a:xfrm>
      </p:grpSpPr>
      <p:cxnSp>
        <p:nvCxnSpPr>
          <p:cNvPr id="4" name="Straight Connector 3"/>
          <p:cNvCxnSpPr/>
          <p:nvPr userDrawn="1"/>
        </p:nvCxnSpPr>
        <p:spPr>
          <a:xfrm>
            <a:off x="381000" y="343081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ontent Placeholder 4"/>
          <p:cNvSpPr>
            <a:spLocks noGrp="1"/>
          </p:cNvSpPr>
          <p:nvPr>
            <p:ph sz="quarter" idx="24"/>
          </p:nvPr>
        </p:nvSpPr>
        <p:spPr>
          <a:xfrm>
            <a:off x="61722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p:cNvSpPr>
            <a:spLocks noGrp="1"/>
          </p:cNvSpPr>
          <p:nvPr>
            <p:ph sz="quarter" idx="22"/>
          </p:nvPr>
        </p:nvSpPr>
        <p:spPr>
          <a:xfrm>
            <a:off x="266700" y="3543300"/>
            <a:ext cx="5753100" cy="30861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283843"/>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5" name="Date Placeholder 4">
            <a:extLst>
              <a:ext uri="{FF2B5EF4-FFF2-40B4-BE49-F238E27FC236}">
                <a16:creationId xmlns:a16="http://schemas.microsoft.com/office/drawing/2014/main" id="{AADB0298-AAE9-38A5-935C-537E8444E40C}"/>
              </a:ext>
            </a:extLst>
          </p:cNvPr>
          <p:cNvSpPr>
            <a:spLocks noGrp="1"/>
          </p:cNvSpPr>
          <p:nvPr>
            <p:ph type="dt" sz="half" idx="25"/>
          </p:nvPr>
        </p:nvSpPr>
        <p:spPr/>
        <p:txBody>
          <a:bodyPr/>
          <a:lstStyle/>
          <a:p>
            <a:endParaRPr lang="en-US"/>
          </a:p>
        </p:txBody>
      </p:sp>
      <p:sp>
        <p:nvSpPr>
          <p:cNvPr id="6" name="Footer Placeholder 5">
            <a:extLst>
              <a:ext uri="{FF2B5EF4-FFF2-40B4-BE49-F238E27FC236}">
                <a16:creationId xmlns:a16="http://schemas.microsoft.com/office/drawing/2014/main" id="{D52C905D-E7A5-5841-E24E-8E8D9EAF35CE}"/>
              </a:ext>
            </a:extLst>
          </p:cNvPr>
          <p:cNvSpPr>
            <a:spLocks noGrp="1"/>
          </p:cNvSpPr>
          <p:nvPr>
            <p:ph type="ftr" sz="quarter" idx="26"/>
          </p:nvPr>
        </p:nvSpPr>
        <p:spPr/>
        <p:txBody>
          <a:bodyPr/>
          <a:lstStyle/>
          <a:p>
            <a:endParaRPr lang="en-US"/>
          </a:p>
        </p:txBody>
      </p:sp>
    </p:spTree>
    <p:extLst>
      <p:ext uri="{BB962C8B-B14F-4D97-AF65-F5344CB8AC3E}">
        <p14:creationId xmlns:p14="http://schemas.microsoft.com/office/powerpoint/2010/main" val="3787658590"/>
      </p:ext>
    </p:extLst>
  </p:cSld>
  <p:clrMapOvr>
    <a:masterClrMapping/>
  </p:clrMapOvr>
  <p:extLst>
    <p:ext uri="{DCECCB84-F9BA-43D5-87BE-67443E8EF086}">
      <p15:sldGuideLst xmlns:p15="http://schemas.microsoft.com/office/powerpoint/2012/main">
        <p15:guide id="1" orient="horz" pos="2088">
          <p15:clr>
            <a:srgbClr val="FBAE40"/>
          </p15:clr>
        </p15:guide>
        <p15:guide id="2" orient="horz" pos="2232">
          <p15:clr>
            <a:srgbClr val="FBAE40"/>
          </p15:clr>
        </p15:guide>
        <p15:guide id="3" pos="3888">
          <p15:clr>
            <a:srgbClr val="FBAE40"/>
          </p15:clr>
        </p15:guide>
        <p15:guide id="4" pos="3792">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Tri-Chart Bottom">
    <p:spTree>
      <p:nvGrpSpPr>
        <p:cNvPr id="1" name=""/>
        <p:cNvGrpSpPr/>
        <p:nvPr/>
      </p:nvGrpSpPr>
      <p:grpSpPr>
        <a:xfrm>
          <a:off x="0" y="0"/>
          <a:ext cx="0" cy="0"/>
          <a:chOff x="0" y="0"/>
          <a:chExt cx="0" cy="0"/>
        </a:xfrm>
      </p:grpSpPr>
      <p:sp>
        <p:nvSpPr>
          <p:cNvPr id="16" name="Content Placeholder 3"/>
          <p:cNvSpPr>
            <a:spLocks noGrp="1"/>
          </p:cNvSpPr>
          <p:nvPr>
            <p:ph sz="quarter" idx="22"/>
          </p:nvPr>
        </p:nvSpPr>
        <p:spPr>
          <a:xfrm>
            <a:off x="266700" y="3855720"/>
            <a:ext cx="116586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2"/>
          <p:cNvSpPr>
            <a:spLocks noGrp="1"/>
          </p:cNvSpPr>
          <p:nvPr>
            <p:ph sz="quarter" idx="23"/>
          </p:nvPr>
        </p:nvSpPr>
        <p:spPr>
          <a:xfrm>
            <a:off x="61722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
          <p:cNvSpPr>
            <a:spLocks noGrp="1"/>
          </p:cNvSpPr>
          <p:nvPr>
            <p:ph sz="quarter" idx="15"/>
          </p:nvPr>
        </p:nvSpPr>
        <p:spPr>
          <a:xfrm>
            <a:off x="266700"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3246758A-EC6C-2E6D-7C25-EBF35B1A110D}"/>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656A35E6-84D0-522D-F6FA-96313C01D057}"/>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943067148"/>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Tri-Chart Top">
    <p:spTree>
      <p:nvGrpSpPr>
        <p:cNvPr id="1" name=""/>
        <p:cNvGrpSpPr/>
        <p:nvPr/>
      </p:nvGrpSpPr>
      <p:grpSpPr>
        <a:xfrm>
          <a:off x="0" y="0"/>
          <a:ext cx="0" cy="0"/>
          <a:chOff x="0" y="0"/>
          <a:chExt cx="0" cy="0"/>
        </a:xfrm>
      </p:grpSpPr>
      <p:sp>
        <p:nvSpPr>
          <p:cNvPr id="17" name="Content Placeholder 3"/>
          <p:cNvSpPr>
            <a:spLocks noGrp="1"/>
          </p:cNvSpPr>
          <p:nvPr>
            <p:ph sz="quarter" idx="23"/>
          </p:nvPr>
        </p:nvSpPr>
        <p:spPr>
          <a:xfrm>
            <a:off x="61722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quarter" idx="15"/>
          </p:nvPr>
        </p:nvSpPr>
        <p:spPr>
          <a:xfrm>
            <a:off x="266700" y="3848100"/>
            <a:ext cx="5753100" cy="27813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
          <p:cNvSpPr>
            <a:spLocks noGrp="1"/>
          </p:cNvSpPr>
          <p:nvPr>
            <p:ph sz="quarter" idx="22"/>
          </p:nvPr>
        </p:nvSpPr>
        <p:spPr>
          <a:xfrm>
            <a:off x="266700" y="1024178"/>
            <a:ext cx="116586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
        <p:nvSpPr>
          <p:cNvPr id="4" name="Date Placeholder 3">
            <a:extLst>
              <a:ext uri="{FF2B5EF4-FFF2-40B4-BE49-F238E27FC236}">
                <a16:creationId xmlns:a16="http://schemas.microsoft.com/office/drawing/2014/main" id="{CE138066-C767-E96E-E21F-B1E4478B0958}"/>
              </a:ext>
            </a:extLst>
          </p:cNvPr>
          <p:cNvSpPr>
            <a:spLocks noGrp="1"/>
          </p:cNvSpPr>
          <p:nvPr>
            <p:ph type="dt" sz="half" idx="24"/>
          </p:nvPr>
        </p:nvSpPr>
        <p:spPr/>
        <p:txBody>
          <a:bodyPr/>
          <a:lstStyle/>
          <a:p>
            <a:endParaRPr lang="en-US"/>
          </a:p>
        </p:txBody>
      </p:sp>
      <p:sp>
        <p:nvSpPr>
          <p:cNvPr id="5" name="Footer Placeholder 4">
            <a:extLst>
              <a:ext uri="{FF2B5EF4-FFF2-40B4-BE49-F238E27FC236}">
                <a16:creationId xmlns:a16="http://schemas.microsoft.com/office/drawing/2014/main" id="{E18328B5-C225-08E6-86C5-18BB6982BC1B}"/>
              </a:ext>
            </a:extLst>
          </p:cNvPr>
          <p:cNvSpPr>
            <a:spLocks noGrp="1"/>
          </p:cNvSpPr>
          <p:nvPr>
            <p:ph type="ftr" sz="quarter" idx="25"/>
          </p:nvPr>
        </p:nvSpPr>
        <p:spPr/>
        <p:txBody>
          <a:bodyPr/>
          <a:lstStyle/>
          <a:p>
            <a:endParaRPr lang="en-US"/>
          </a:p>
        </p:txBody>
      </p:sp>
    </p:spTree>
    <p:extLst>
      <p:ext uri="{BB962C8B-B14F-4D97-AF65-F5344CB8AC3E}">
        <p14:creationId xmlns:p14="http://schemas.microsoft.com/office/powerpoint/2010/main" val="1319340364"/>
      </p:ext>
    </p:extLst>
  </p:cSld>
  <p:clrMapOvr>
    <a:masterClrMapping/>
  </p:clrMapOvr>
  <p:extLst>
    <p:ext uri="{DCECCB84-F9BA-43D5-87BE-67443E8EF086}">
      <p15:sldGuideLst xmlns:p15="http://schemas.microsoft.com/office/powerpoint/2012/main">
        <p15:guide id="1" orient="horz" pos="2328">
          <p15:clr>
            <a:srgbClr val="FBAE40"/>
          </p15:clr>
        </p15:guide>
        <p15:guide id="2" orient="horz" pos="2424">
          <p15:clr>
            <a:srgbClr val="FBAE40"/>
          </p15:clr>
        </p15:guide>
        <p15:guide id="3" pos="3888">
          <p15:clr>
            <a:srgbClr val="FBAE40"/>
          </p15:clr>
        </p15:guide>
        <p15:guide id="4" pos="3792">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7835296-7DAA-2D03-3C74-8EDBE0C7DF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EFD207A-CF9B-5273-AAA1-5371D3714C11}"/>
              </a:ext>
            </a:extLst>
          </p:cNvPr>
          <p:cNvSpPr>
            <a:spLocks noGrp="1"/>
          </p:cNvSpPr>
          <p:nvPr>
            <p:ph type="ftr" sz="quarter" idx="11"/>
          </p:nvPr>
        </p:nvSpPr>
        <p:spPr/>
        <p:txBody>
          <a:bodyPr/>
          <a:lstStyle/>
          <a:p>
            <a:endParaRPr lang="en-US"/>
          </a:p>
        </p:txBody>
      </p:sp>
      <p:sp>
        <p:nvSpPr>
          <p:cNvPr id="3" name="Title 2">
            <a:extLst>
              <a:ext uri="{FF2B5EF4-FFF2-40B4-BE49-F238E27FC236}">
                <a16:creationId xmlns:a16="http://schemas.microsoft.com/office/drawing/2014/main" id="{C36767D0-41E3-FB81-AF9C-B23748A500E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66292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F40FE8E-720F-2CF0-A515-A1F0A76E6C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C5645D9-CB9C-72DC-4655-0357D988FE7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02094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76200" y="66675"/>
            <a:ext cx="12020549" cy="6723635"/>
          </a:xfrm>
          <a:prstGeom prst="roundRect">
            <a:avLst>
              <a:gd name="adj" fmla="val 2256"/>
            </a:avLst>
          </a:prstGeom>
          <a:noFill/>
          <a:ln w="3175">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3CC44D-C4E5-B148-8424-D309BAD434F9}"/>
              </a:ext>
            </a:extLst>
          </p:cNvPr>
          <p:cNvSpPr>
            <a:spLocks noGrp="1"/>
          </p:cNvSpPr>
          <p:nvPr>
            <p:ph type="dt" sz="half" idx="13"/>
          </p:nvPr>
        </p:nvSpPr>
        <p:spPr/>
        <p:txBody>
          <a:bodyPr/>
          <a:lstStyle/>
          <a:p>
            <a:endParaRPr lang="en-US"/>
          </a:p>
        </p:txBody>
      </p:sp>
      <p:sp>
        <p:nvSpPr>
          <p:cNvPr id="4" name="Footer Placeholder 3">
            <a:extLst>
              <a:ext uri="{FF2B5EF4-FFF2-40B4-BE49-F238E27FC236}">
                <a16:creationId xmlns:a16="http://schemas.microsoft.com/office/drawing/2014/main" id="{B5E87FB6-092D-2261-C61B-A13F398BD061}"/>
              </a:ext>
            </a:extLst>
          </p:cNvPr>
          <p:cNvSpPr>
            <a:spLocks noGrp="1"/>
          </p:cNvSpPr>
          <p:nvPr>
            <p:ph type="ftr" sz="quarter" idx="14"/>
          </p:nvPr>
        </p:nvSpPr>
        <p:spPr/>
        <p:txBody>
          <a:bodyPr/>
          <a:lstStyle/>
          <a:p>
            <a:endParaRPr lang="en-US"/>
          </a:p>
        </p:txBody>
      </p:sp>
      <p:sp>
        <p:nvSpPr>
          <p:cNvPr id="5" name="Title 4">
            <a:extLst>
              <a:ext uri="{FF2B5EF4-FFF2-40B4-BE49-F238E27FC236}">
                <a16:creationId xmlns:a16="http://schemas.microsoft.com/office/drawing/2014/main" id="{906D055C-0506-0861-DE5F-4C6932D6751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3243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FBBAD3CE-397E-AB37-EDAD-8632BE0AA2DA}"/>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1">
                    <a:lumMod val="50000"/>
                    <a:lumOff val="50000"/>
                  </a:schemeClr>
                </a:solidFill>
              </a:rPr>
              <a:pPr algn="r">
                <a:spcBef>
                  <a:spcPct val="50000"/>
                </a:spcBef>
                <a:defRPr/>
              </a:pPr>
              <a:t>‹#›</a:t>
            </a:fld>
            <a:endParaRPr lang="en-US" sz="1100" b="0" baseline="0">
              <a:solidFill>
                <a:schemeClr val="tx1">
                  <a:lumMod val="50000"/>
                  <a:lumOff val="50000"/>
                </a:schemeClr>
              </a:solidFill>
            </a:endParaRPr>
          </a:p>
        </p:txBody>
      </p:sp>
      <p:sp>
        <p:nvSpPr>
          <p:cNvPr id="4" name="Date Placeholder 3">
            <a:extLst>
              <a:ext uri="{FF2B5EF4-FFF2-40B4-BE49-F238E27FC236}">
                <a16:creationId xmlns:a16="http://schemas.microsoft.com/office/drawing/2014/main" id="{BE1E501C-5AFD-BA9E-01BC-6D3F0A876CDA}"/>
              </a:ext>
            </a:extLst>
          </p:cNvPr>
          <p:cNvSpPr>
            <a:spLocks noGrp="1"/>
          </p:cNvSpPr>
          <p:nvPr>
            <p:ph type="dt" sz="half" idx="10"/>
          </p:nvPr>
        </p:nvSpPr>
        <p:spPr/>
        <p:txBody>
          <a:bodyPr/>
          <a:lstStyle>
            <a:lvl1pPr>
              <a:defRPr>
                <a:solidFill>
                  <a:schemeClr val="tx1">
                    <a:lumMod val="50000"/>
                    <a:lumOff val="50000"/>
                  </a:schemeClr>
                </a:solidFill>
              </a:defRPr>
            </a:lvl1pPr>
          </a:lstStyle>
          <a:p>
            <a:endParaRPr lang="en-US"/>
          </a:p>
        </p:txBody>
      </p:sp>
      <p:sp>
        <p:nvSpPr>
          <p:cNvPr id="7" name="Footer Placeholder 6">
            <a:extLst>
              <a:ext uri="{FF2B5EF4-FFF2-40B4-BE49-F238E27FC236}">
                <a16:creationId xmlns:a16="http://schemas.microsoft.com/office/drawing/2014/main" id="{BD51F885-1610-859A-C99A-21311C9FAB15}"/>
              </a:ext>
            </a:extLst>
          </p:cNvPr>
          <p:cNvSpPr>
            <a:spLocks noGrp="1"/>
          </p:cNvSpPr>
          <p:nvPr>
            <p:ph type="ftr" sz="quarter" idx="11"/>
          </p:nvPr>
        </p:nvSpPr>
        <p:spPr/>
        <p:txBody>
          <a:bodyPr/>
          <a:lstStyle>
            <a:lvl1pPr>
              <a:defRPr>
                <a:solidFill>
                  <a:schemeClr val="tx1">
                    <a:lumMod val="50000"/>
                    <a:lumOff val="50000"/>
                  </a:schemeClr>
                </a:solidFill>
              </a:defRPr>
            </a:lvl1pPr>
          </a:lstStyle>
          <a:p>
            <a:endParaRPr lang="en-US"/>
          </a:p>
        </p:txBody>
      </p:sp>
      <p:sp>
        <p:nvSpPr>
          <p:cNvPr id="3" name="TextBox 2">
            <a:extLst>
              <a:ext uri="{FF2B5EF4-FFF2-40B4-BE49-F238E27FC236}">
                <a16:creationId xmlns:a16="http://schemas.microsoft.com/office/drawing/2014/main" id="{C369F6EA-5BBB-736F-8B43-C8414A1A7110}"/>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5" name="TextBox 4">
            <a:extLst>
              <a:ext uri="{FF2B5EF4-FFF2-40B4-BE49-F238E27FC236}">
                <a16:creationId xmlns:a16="http://schemas.microsoft.com/office/drawing/2014/main" id="{A49041E3-ECCE-7D4E-3D0F-271435F717AB}"/>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118713353"/>
      </p:ext>
    </p:extLst>
  </p:cSld>
  <p:clrMapOvr>
    <a:masterClrMapping/>
  </p:clrMapOvr>
  <p:hf hd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lumMod val="40000"/>
            <a:lumOff val="60000"/>
          </a:schemeClr>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5559FF84-4EB7-248C-A9A3-21393A68E553}"/>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bg2">
                    <a:lumMod val="50000"/>
                  </a:schemeClr>
                </a:solidFill>
              </a:rPr>
              <a:pPr algn="r">
                <a:spcBef>
                  <a:spcPct val="50000"/>
                </a:spcBef>
                <a:defRPr/>
              </a:pPr>
              <a:t>‹#›</a:t>
            </a:fld>
            <a:endParaRPr lang="en-US" sz="1100" b="0" baseline="0">
              <a:solidFill>
                <a:schemeClr val="bg2">
                  <a:lumMod val="50000"/>
                </a:schemeClr>
              </a:solidFill>
            </a:endParaRPr>
          </a:p>
        </p:txBody>
      </p:sp>
      <p:sp>
        <p:nvSpPr>
          <p:cNvPr id="4" name="Date Placeholder 3">
            <a:extLst>
              <a:ext uri="{FF2B5EF4-FFF2-40B4-BE49-F238E27FC236}">
                <a16:creationId xmlns:a16="http://schemas.microsoft.com/office/drawing/2014/main" id="{92A3D6AC-9998-6147-A3AF-01786A8BC7B5}"/>
              </a:ext>
            </a:extLst>
          </p:cNvPr>
          <p:cNvSpPr>
            <a:spLocks noGrp="1"/>
          </p:cNvSpPr>
          <p:nvPr>
            <p:ph type="dt" sz="half" idx="10"/>
          </p:nvPr>
        </p:nvSpPr>
        <p:spPr/>
        <p:txBody>
          <a:bodyPr/>
          <a:lstStyle>
            <a:lvl1pPr>
              <a:defRPr>
                <a:solidFill>
                  <a:schemeClr val="bg2">
                    <a:lumMod val="50000"/>
                  </a:schemeClr>
                </a:solidFill>
              </a:defRPr>
            </a:lvl1pPr>
          </a:lstStyle>
          <a:p>
            <a:endParaRPr lang="en-US"/>
          </a:p>
        </p:txBody>
      </p:sp>
      <p:sp>
        <p:nvSpPr>
          <p:cNvPr id="5" name="Footer Placeholder 4">
            <a:extLst>
              <a:ext uri="{FF2B5EF4-FFF2-40B4-BE49-F238E27FC236}">
                <a16:creationId xmlns:a16="http://schemas.microsoft.com/office/drawing/2014/main" id="{9E61DC4E-D996-A484-FCFC-B8F377D377A1}"/>
              </a:ext>
            </a:extLst>
          </p:cNvPr>
          <p:cNvSpPr>
            <a:spLocks noGrp="1"/>
          </p:cNvSpPr>
          <p:nvPr>
            <p:ph type="ftr" sz="quarter" idx="11"/>
          </p:nvPr>
        </p:nvSpPr>
        <p:spPr/>
        <p:txBody>
          <a:bodyPr/>
          <a:lstStyle>
            <a:lvl1pPr>
              <a:defRPr>
                <a:solidFill>
                  <a:schemeClr val="bg2">
                    <a:lumMod val="50000"/>
                  </a:schemeClr>
                </a:solidFill>
              </a:defRPr>
            </a:lvl1pPr>
          </a:lstStyle>
          <a:p>
            <a:endParaRPr lang="en-US"/>
          </a:p>
        </p:txBody>
      </p:sp>
      <p:sp>
        <p:nvSpPr>
          <p:cNvPr id="3" name="TextBox 2">
            <a:extLst>
              <a:ext uri="{FF2B5EF4-FFF2-40B4-BE49-F238E27FC236}">
                <a16:creationId xmlns:a16="http://schemas.microsoft.com/office/drawing/2014/main" id="{D9F0C27E-08F8-B2DC-3FBC-DBF8758A6EB4}"/>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D1BF6447-1438-9DC9-A4D0-DA7BD956CC62}"/>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280601818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2" name="Text Box 14">
            <a:extLst>
              <a:ext uri="{FF2B5EF4-FFF2-40B4-BE49-F238E27FC236}">
                <a16:creationId xmlns:a16="http://schemas.microsoft.com/office/drawing/2014/main" id="{6B1EDEA3-517F-FC35-5A19-094E3BE709A0}"/>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solidFill>
                  <a:schemeClr val="tx2"/>
                </a:solidFill>
              </a:rPr>
              <a:pPr algn="r">
                <a:spcBef>
                  <a:spcPct val="50000"/>
                </a:spcBef>
                <a:defRPr/>
              </a:pPr>
              <a:t>‹#›</a:t>
            </a:fld>
            <a:endParaRPr lang="en-US" sz="1100" b="0" baseline="0">
              <a:solidFill>
                <a:schemeClr val="tx2"/>
              </a:solidFill>
            </a:endParaRPr>
          </a:p>
        </p:txBody>
      </p:sp>
      <p:sp>
        <p:nvSpPr>
          <p:cNvPr id="4" name="Date Placeholder 3">
            <a:extLst>
              <a:ext uri="{FF2B5EF4-FFF2-40B4-BE49-F238E27FC236}">
                <a16:creationId xmlns:a16="http://schemas.microsoft.com/office/drawing/2014/main" id="{B429D516-C317-CDC1-DADB-0B020CDC0237}"/>
              </a:ext>
            </a:extLst>
          </p:cNvPr>
          <p:cNvSpPr>
            <a:spLocks noGrp="1"/>
          </p:cNvSpPr>
          <p:nvPr>
            <p:ph type="dt" sz="half" idx="10"/>
          </p:nvPr>
        </p:nvSpPr>
        <p:spPr/>
        <p:txBody>
          <a:bodyPr/>
          <a:lstStyle>
            <a:lvl1pPr>
              <a:defRPr>
                <a:solidFill>
                  <a:schemeClr val="tx2"/>
                </a:solidFill>
              </a:defRPr>
            </a:lvl1pPr>
          </a:lstStyle>
          <a:p>
            <a:endParaRPr lang="en-US"/>
          </a:p>
        </p:txBody>
      </p:sp>
      <p:sp>
        <p:nvSpPr>
          <p:cNvPr id="5" name="Footer Placeholder 4">
            <a:extLst>
              <a:ext uri="{FF2B5EF4-FFF2-40B4-BE49-F238E27FC236}">
                <a16:creationId xmlns:a16="http://schemas.microsoft.com/office/drawing/2014/main" id="{CCEEA777-D26F-FC0E-BCB6-7D77B101103A}"/>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TextBox 2">
            <a:extLst>
              <a:ext uri="{FF2B5EF4-FFF2-40B4-BE49-F238E27FC236}">
                <a16:creationId xmlns:a16="http://schemas.microsoft.com/office/drawing/2014/main" id="{36CCC378-15A8-6972-3896-FF69DB1A86EF}"/>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6" name="TextBox 5">
            <a:extLst>
              <a:ext uri="{FF2B5EF4-FFF2-40B4-BE49-F238E27FC236}">
                <a16:creationId xmlns:a16="http://schemas.microsoft.com/office/drawing/2014/main" id="{B4753ADC-3CDC-8585-1B64-FC71910FE39F}"/>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Tree>
    <p:extLst>
      <p:ext uri="{BB962C8B-B14F-4D97-AF65-F5344CB8AC3E}">
        <p14:creationId xmlns:p14="http://schemas.microsoft.com/office/powerpoint/2010/main" val="126643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image" Target="../media/image7.png"/><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image" Target="../media/image1.png"/><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theme" Target="../theme/theme3.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image" Target="../media/image8.png"/><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theme" Target="../theme/theme4.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31" Type="http://schemas.openxmlformats.org/officeDocument/2006/relationships/image" Target="../media/image8.png"/><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2.xml"/><Relationship Id="rId18" Type="http://schemas.openxmlformats.org/officeDocument/2006/relationships/slideLayout" Target="../slideLayouts/slideLayout127.xml"/><Relationship Id="rId26" Type="http://schemas.openxmlformats.org/officeDocument/2006/relationships/slideLayout" Target="../slideLayouts/slideLayout135.xml"/><Relationship Id="rId3" Type="http://schemas.openxmlformats.org/officeDocument/2006/relationships/slideLayout" Target="../slideLayouts/slideLayout112.xml"/><Relationship Id="rId21" Type="http://schemas.openxmlformats.org/officeDocument/2006/relationships/slideLayout" Target="../slideLayouts/slideLayout130.xml"/><Relationship Id="rId34" Type="http://schemas.openxmlformats.org/officeDocument/2006/relationships/image" Target="../media/image10.png"/><Relationship Id="rId7" Type="http://schemas.openxmlformats.org/officeDocument/2006/relationships/slideLayout" Target="../slideLayouts/slideLayout116.xml"/><Relationship Id="rId12" Type="http://schemas.openxmlformats.org/officeDocument/2006/relationships/slideLayout" Target="../slideLayouts/slideLayout121.xml"/><Relationship Id="rId17" Type="http://schemas.openxmlformats.org/officeDocument/2006/relationships/slideLayout" Target="../slideLayouts/slideLayout126.xml"/><Relationship Id="rId25" Type="http://schemas.openxmlformats.org/officeDocument/2006/relationships/slideLayout" Target="../slideLayouts/slideLayout134.xml"/><Relationship Id="rId33" Type="http://schemas.openxmlformats.org/officeDocument/2006/relationships/image" Target="../media/image9.png"/><Relationship Id="rId2" Type="http://schemas.openxmlformats.org/officeDocument/2006/relationships/slideLayout" Target="../slideLayouts/slideLayout111.xml"/><Relationship Id="rId16" Type="http://schemas.openxmlformats.org/officeDocument/2006/relationships/slideLayout" Target="../slideLayouts/slideLayout125.xml"/><Relationship Id="rId20" Type="http://schemas.openxmlformats.org/officeDocument/2006/relationships/slideLayout" Target="../slideLayouts/slideLayout129.xml"/><Relationship Id="rId29" Type="http://schemas.openxmlformats.org/officeDocument/2006/relationships/slideLayout" Target="../slideLayouts/slideLayout138.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24" Type="http://schemas.openxmlformats.org/officeDocument/2006/relationships/slideLayout" Target="../slideLayouts/slideLayout133.xml"/><Relationship Id="rId32" Type="http://schemas.openxmlformats.org/officeDocument/2006/relationships/image" Target="../media/image1.png"/><Relationship Id="rId5" Type="http://schemas.openxmlformats.org/officeDocument/2006/relationships/slideLayout" Target="../slideLayouts/slideLayout114.xml"/><Relationship Id="rId15" Type="http://schemas.openxmlformats.org/officeDocument/2006/relationships/slideLayout" Target="../slideLayouts/slideLayout124.xml"/><Relationship Id="rId23" Type="http://schemas.openxmlformats.org/officeDocument/2006/relationships/slideLayout" Target="../slideLayouts/slideLayout132.xml"/><Relationship Id="rId28" Type="http://schemas.openxmlformats.org/officeDocument/2006/relationships/slideLayout" Target="../slideLayouts/slideLayout137.xml"/><Relationship Id="rId10" Type="http://schemas.openxmlformats.org/officeDocument/2006/relationships/slideLayout" Target="../slideLayouts/slideLayout119.xml"/><Relationship Id="rId19" Type="http://schemas.openxmlformats.org/officeDocument/2006/relationships/slideLayout" Target="../slideLayouts/slideLayout128.xml"/><Relationship Id="rId31" Type="http://schemas.openxmlformats.org/officeDocument/2006/relationships/theme" Target="../theme/theme5.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slideLayout" Target="../slideLayouts/slideLayout123.xml"/><Relationship Id="rId22" Type="http://schemas.openxmlformats.org/officeDocument/2006/relationships/slideLayout" Target="../slideLayouts/slideLayout131.xml"/><Relationship Id="rId27" Type="http://schemas.openxmlformats.org/officeDocument/2006/relationships/slideLayout" Target="../slideLayouts/slideLayout136.xml"/><Relationship Id="rId30" Type="http://schemas.openxmlformats.org/officeDocument/2006/relationships/slideLayout" Target="../slideLayouts/slideLayout139.xml"/><Relationship Id="rId8" Type="http://schemas.openxmlformats.org/officeDocument/2006/relationships/slideLayout" Target="../slideLayouts/slideLayout11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29" Type="http://schemas.openxmlformats.org/officeDocument/2006/relationships/image" Target="../media/image1.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theme" Target="../theme/theme6.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31" Type="http://schemas.openxmlformats.org/officeDocument/2006/relationships/image" Target="../media/image10.png"/><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image" Target="../media/image9.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Tree>
    <p:extLst>
      <p:ext uri="{BB962C8B-B14F-4D97-AF65-F5344CB8AC3E}">
        <p14:creationId xmlns:p14="http://schemas.microsoft.com/office/powerpoint/2010/main" val="2346450069"/>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 id="2147483981" r:id="rId14"/>
    <p:sldLayoutId id="2147483982" r:id="rId15"/>
    <p:sldLayoutId id="2147483983" r:id="rId16"/>
    <p:sldLayoutId id="2147483984" r:id="rId17"/>
    <p:sldLayoutId id="2147483985" r:id="rId18"/>
    <p:sldLayoutId id="2147484079" r:id="rId19"/>
    <p:sldLayoutId id="2147483987" r:id="rId20"/>
    <p:sldLayoutId id="2147483988" r:id="rId21"/>
    <p:sldLayoutId id="2147483989" r:id="rId22"/>
    <p:sldLayoutId id="2147483990" r:id="rId23"/>
    <p:sldLayoutId id="2147483991" r:id="rId24"/>
    <p:sldLayoutId id="2147483992" r:id="rId25"/>
    <p:sldLayoutId id="2147483993" r:id="rId26"/>
    <p:sldLayoutId id="214748410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tx2">
                <a:lumMod val="85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266700" y="319470"/>
            <a:ext cx="681666" cy="451942"/>
          </a:xfrm>
          <a:prstGeom prst="rect">
            <a:avLst/>
          </a:prstGeom>
        </p:spPr>
      </p:pic>
      <p:sp>
        <p:nvSpPr>
          <p:cNvPr id="2" name="TextBox 1">
            <a:extLst>
              <a:ext uri="{FF2B5EF4-FFF2-40B4-BE49-F238E27FC236}">
                <a16:creationId xmlns:a16="http://schemas.microsoft.com/office/drawing/2014/main" id="{13C93DB8-8109-4839-4533-D52647F330B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3" name="TextBox 2">
            <a:extLst>
              <a:ext uri="{FF2B5EF4-FFF2-40B4-BE49-F238E27FC236}">
                <a16:creationId xmlns:a16="http://schemas.microsoft.com/office/drawing/2014/main" id="{D4AA7094-B510-FCCE-91B2-CBD23BFDE2C0}"/>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4" name="Picture 3" descr="A picture containing text, sign&#10;&#10;Description automatically generated">
            <a:extLst>
              <a:ext uri="{FF2B5EF4-FFF2-40B4-BE49-F238E27FC236}">
                <a16:creationId xmlns:a16="http://schemas.microsoft.com/office/drawing/2014/main" id="{E5250D7D-75FF-CD11-1418-2ED4870149CA}"/>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1464657" y="161191"/>
            <a:ext cx="650245" cy="656071"/>
          </a:xfrm>
          <a:prstGeom prst="rect">
            <a:avLst/>
          </a:prstGeom>
        </p:spPr>
      </p:pic>
    </p:spTree>
    <p:extLst>
      <p:ext uri="{BB962C8B-B14F-4D97-AF65-F5344CB8AC3E}">
        <p14:creationId xmlns:p14="http://schemas.microsoft.com/office/powerpoint/2010/main" val="1095872165"/>
      </p:ext>
    </p:extLst>
  </p:cSld>
  <p:clrMap bg1="lt1" tx1="dk1" bg2="lt2" tx2="dk2" accent1="accent1" accent2="accent2" accent3="accent3" accent4="accent4" accent5="accent5" accent6="accent6" hlink="hlink" folHlink="folHlink"/>
  <p:sldLayoutIdLst>
    <p:sldLayoutId id="2147484143" r:id="rId1"/>
    <p:sldLayoutId id="2147484144" r:id="rId2"/>
    <p:sldLayoutId id="2147484145" r:id="rId3"/>
    <p:sldLayoutId id="2147484146" r:id="rId4"/>
    <p:sldLayoutId id="2147484147" r:id="rId5"/>
    <p:sldLayoutId id="2147484148" r:id="rId6"/>
    <p:sldLayoutId id="2147484149" r:id="rId7"/>
    <p:sldLayoutId id="2147484150" r:id="rId8"/>
    <p:sldLayoutId id="2147484151" r:id="rId9"/>
    <p:sldLayoutId id="2147484152" r:id="rId10"/>
    <p:sldLayoutId id="2147484153" r:id="rId11"/>
    <p:sldLayoutId id="2147484154" r:id="rId12"/>
    <p:sldLayoutId id="2147484155" r:id="rId13"/>
    <p:sldLayoutId id="2147484156" r:id="rId14"/>
    <p:sldLayoutId id="2147484157" r:id="rId15"/>
    <p:sldLayoutId id="2147484158" r:id="rId16"/>
    <p:sldLayoutId id="2147484159" r:id="rId17"/>
    <p:sldLayoutId id="2147484160" r:id="rId18"/>
    <p:sldLayoutId id="2147484161" r:id="rId19"/>
    <p:sldLayoutId id="2147484162" r:id="rId20"/>
    <p:sldLayoutId id="2147484163" r:id="rId21"/>
    <p:sldLayoutId id="2147484164" r:id="rId22"/>
    <p:sldLayoutId id="2147484165" r:id="rId23"/>
    <p:sldLayoutId id="2147484166" r:id="rId24"/>
    <p:sldLayoutId id="2147484167" r:id="rId25"/>
    <p:sldLayoutId id="2147484168" r:id="rId26"/>
    <p:sldLayoutId id="2147484169"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725888"/>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 id="2147484063" r:id="rId12"/>
    <p:sldLayoutId id="2147484064" r:id="rId13"/>
    <p:sldLayoutId id="2147484065" r:id="rId14"/>
    <p:sldLayoutId id="2147484066" r:id="rId15"/>
    <p:sldLayoutId id="2147484067" r:id="rId16"/>
    <p:sldLayoutId id="2147484068" r:id="rId17"/>
    <p:sldLayoutId id="2147484069" r:id="rId18"/>
    <p:sldLayoutId id="2147484070" r:id="rId19"/>
    <p:sldLayoutId id="2147484071" r:id="rId20"/>
    <p:sldLayoutId id="2147484072" r:id="rId21"/>
    <p:sldLayoutId id="2147484073" r:id="rId22"/>
    <p:sldLayoutId id="2147484074" r:id="rId23"/>
    <p:sldLayoutId id="2147484075" r:id="rId24"/>
    <p:sldLayoutId id="2147484076" r:id="rId25"/>
    <p:sldLayoutId id="2147484077" r:id="rId26"/>
    <p:sldLayoutId id="2147484078"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09A6F4-437A-F5BC-A382-7E14CD1E36B7}"/>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 name="TextBox 3">
            <a:extLst>
              <a:ext uri="{FF2B5EF4-FFF2-40B4-BE49-F238E27FC236}">
                <a16:creationId xmlns:a16="http://schemas.microsoft.com/office/drawing/2014/main" id="{901DB1F4-AA0B-D214-2C9A-AE809FF1F69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4099" name="Title Placeholder 1"/>
          <p:cNvSpPr>
            <a:spLocks noGrp="1"/>
          </p:cNvSpPr>
          <p:nvPr>
            <p:ph type="title"/>
          </p:nvPr>
        </p:nvSpPr>
        <p:spPr bwMode="auto">
          <a:xfrm>
            <a:off x="948366" y="128981"/>
            <a:ext cx="10386814" cy="832920"/>
          </a:xfrm>
          <a:prstGeom prst="rect">
            <a:avLst/>
          </a:prstGeom>
          <a:noFill/>
          <a:ln w="9525">
            <a:noFill/>
            <a:miter lim="800000"/>
            <a:headEnd/>
            <a:tailEnd/>
          </a:ln>
        </p:spPr>
        <p:txBody>
          <a:bodyPr vert="horz" wrap="square" lIns="45720" tIns="0" rIns="4572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pic>
        <p:nvPicPr>
          <p:cNvPr id="9" name="Picture 8" descr="A red and white sign&#10;&#10;Description automatically generated with medium confidence">
            <a:extLst>
              <a:ext uri="{FF2B5EF4-FFF2-40B4-BE49-F238E27FC236}">
                <a16:creationId xmlns:a16="http://schemas.microsoft.com/office/drawing/2014/main" id="{9C47990B-ED32-7041-7CE6-379DC0F77AAE}"/>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309075" y="319470"/>
            <a:ext cx="681666" cy="451942"/>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03C655F-18AF-780C-F994-802A30EEA9EF}"/>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66700" y="113697"/>
            <a:ext cx="644814" cy="811816"/>
          </a:xfrm>
          <a:prstGeom prst="rect">
            <a:avLst/>
          </a:prstGeom>
        </p:spPr>
      </p:pic>
      <p:sp>
        <p:nvSpPr>
          <p:cNvPr id="8" name="Rectangle 7">
            <a:extLst>
              <a:ext uri="{FF2B5EF4-FFF2-40B4-BE49-F238E27FC236}">
                <a16:creationId xmlns:a16="http://schemas.microsoft.com/office/drawing/2014/main" id="{7AD4339D-DBCA-B475-10A1-FBC7E6A007BD}"/>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68281"/>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39"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41" r:id="rId28"/>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3168073" y="128981"/>
            <a:ext cx="8757226"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32"/>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pic>
        <p:nvPicPr>
          <p:cNvPr id="2" name="Picture 1" descr="A picture containing text, sign&#10;&#10;Description automatically generated">
            <a:extLst>
              <a:ext uri="{FF2B5EF4-FFF2-40B4-BE49-F238E27FC236}">
                <a16:creationId xmlns:a16="http://schemas.microsoft.com/office/drawing/2014/main" id="{2795AD4C-9C2E-9721-3AF0-C188E30AFE36}"/>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2291660" y="138240"/>
            <a:ext cx="745542" cy="752221"/>
          </a:xfrm>
          <a:prstGeom prst="rect">
            <a:avLst/>
          </a:prstGeom>
        </p:spPr>
      </p:pic>
    </p:spTree>
    <p:extLst>
      <p:ext uri="{BB962C8B-B14F-4D97-AF65-F5344CB8AC3E}">
        <p14:creationId xmlns:p14="http://schemas.microsoft.com/office/powerpoint/2010/main" val="2884319183"/>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40"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98" r:id="rId28"/>
    <p:sldLayoutId id="2147484199" r:id="rId29"/>
    <p:sldLayoutId id="2147484200" r:id="rId30"/>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5000">
              <a:schemeClr val="tx2"/>
            </a:gs>
            <a:gs pos="90000">
              <a:schemeClr val="tx2">
                <a:alpha val="35000"/>
              </a:schemeClr>
            </a:gs>
            <a:gs pos="95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4099" name="Title Placeholder 1"/>
          <p:cNvSpPr>
            <a:spLocks noGrp="1"/>
          </p:cNvSpPr>
          <p:nvPr>
            <p:ph type="title"/>
          </p:nvPr>
        </p:nvSpPr>
        <p:spPr bwMode="auto">
          <a:xfrm>
            <a:off x="3168073" y="128981"/>
            <a:ext cx="8757226" cy="832920"/>
          </a:xfrm>
          <a:prstGeom prst="rect">
            <a:avLst/>
          </a:prstGeom>
          <a:noFill/>
          <a:ln w="9525">
            <a:noFill/>
            <a:miter lim="800000"/>
            <a:headEnd/>
            <a:tailEnd/>
          </a:ln>
        </p:spPr>
        <p:txBody>
          <a:bodyPr vert="horz" wrap="square" lIns="45720" tIns="0" rIns="0" bIns="0" numCol="1" anchor="ctr" anchorCtr="0" compatLnSpc="1">
            <a:prstTxWarp prst="textNoShape">
              <a:avLst/>
            </a:prstTxWarp>
          </a:bodyPr>
          <a:lstStyle/>
          <a:p>
            <a:pPr lvl="0"/>
            <a:r>
              <a:rPr lang="en-US"/>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3" name="Picture 6"/>
          <p:cNvPicPr>
            <a:picLocks noChangeAspect="1"/>
          </p:cNvPicPr>
          <p:nvPr/>
        </p:nvPicPr>
        <p:blipFill>
          <a:blip r:embed="rId29"/>
          <a:srcRect/>
          <a:stretch>
            <a:fillRect/>
          </a:stretch>
        </p:blipFill>
        <p:spPr bwMode="auto">
          <a:xfrm>
            <a:off x="6079067" y="3416309"/>
            <a:ext cx="25400" cy="3175"/>
          </a:xfrm>
          <a:prstGeom prst="rect">
            <a:avLst/>
          </a:prstGeom>
          <a:noFill/>
          <a:ln w="9525">
            <a:noFill/>
            <a:miter lim="800000"/>
            <a:headEnd/>
            <a:tailEnd/>
          </a:ln>
        </p:spPr>
      </p:pic>
      <p:sp>
        <p:nvSpPr>
          <p:cNvPr id="5" name="Text Box 14">
            <a:extLst>
              <a:ext uri="{FF2B5EF4-FFF2-40B4-BE49-F238E27FC236}">
                <a16:creationId xmlns:a16="http://schemas.microsoft.com/office/drawing/2014/main" id="{8E9D0075-D2A3-A5CC-4256-B31D3D5E4FF4}"/>
              </a:ext>
            </a:extLst>
          </p:cNvPr>
          <p:cNvSpPr txBox="1">
            <a:spLocks noChangeArrowheads="1"/>
          </p:cNvSpPr>
          <p:nvPr userDrawn="1"/>
        </p:nvSpPr>
        <p:spPr bwMode="auto">
          <a:xfrm>
            <a:off x="11375588" y="132577"/>
            <a:ext cx="548640" cy="169277"/>
          </a:xfrm>
          <a:prstGeom prst="rect">
            <a:avLst/>
          </a:prstGeom>
          <a:noFill/>
          <a:ln w="9525">
            <a:noFill/>
            <a:miter lim="800000"/>
            <a:headEnd/>
            <a:tailEnd/>
          </a:ln>
          <a:effectLst/>
        </p:spPr>
        <p:txBody>
          <a:bodyPr wrap="square" tIns="0" rIns="0" bIns="0">
            <a:spAutoFit/>
          </a:bodyPr>
          <a:lstStyle/>
          <a:p>
            <a:pPr algn="r">
              <a:spcBef>
                <a:spcPct val="50000"/>
              </a:spcBef>
              <a:defRPr/>
            </a:pPr>
            <a:fld id="{99D903CA-8EC9-4EB0-B4F7-7D6D89967A95}" type="slidenum">
              <a:rPr lang="en-US" sz="1100" b="0" baseline="0" smtClean="0"/>
              <a:pPr algn="r">
                <a:spcBef>
                  <a:spcPct val="50000"/>
                </a:spcBef>
                <a:defRPr/>
              </a:pPr>
              <a:t>‹#›</a:t>
            </a:fld>
            <a:endParaRPr lang="en-US" sz="1100" b="0" baseline="0"/>
          </a:p>
        </p:txBody>
      </p:sp>
      <p:sp>
        <p:nvSpPr>
          <p:cNvPr id="6" name="Date Placeholder 4">
            <a:extLst>
              <a:ext uri="{FF2B5EF4-FFF2-40B4-BE49-F238E27FC236}">
                <a16:creationId xmlns:a16="http://schemas.microsoft.com/office/drawing/2014/main" id="{654CE446-4257-6BEB-B6A7-C36A4CB84617}"/>
              </a:ext>
            </a:extLst>
          </p:cNvPr>
          <p:cNvSpPr>
            <a:spLocks noGrp="1"/>
          </p:cNvSpPr>
          <p:nvPr>
            <p:ph type="dt" sz="half" idx="2"/>
          </p:nvPr>
        </p:nvSpPr>
        <p:spPr>
          <a:xfrm>
            <a:off x="8842515" y="6653150"/>
            <a:ext cx="3081713" cy="137160"/>
          </a:xfrm>
          <a:prstGeom prst="rect">
            <a:avLst/>
          </a:prstGeom>
        </p:spPr>
        <p:txBody>
          <a:bodyPr anchor="ctr"/>
          <a:lstStyle>
            <a:lvl1pPr algn="r">
              <a:defRPr sz="900">
                <a:solidFill>
                  <a:schemeClr val="tx1">
                    <a:lumMod val="75000"/>
                    <a:lumOff val="25000"/>
                  </a:schemeClr>
                </a:solidFill>
              </a:defRPr>
            </a:lvl1pPr>
          </a:lstStyle>
          <a:p>
            <a:endParaRPr lang="en-US"/>
          </a:p>
        </p:txBody>
      </p:sp>
      <p:sp>
        <p:nvSpPr>
          <p:cNvPr id="7" name="Footer Placeholder 3">
            <a:extLst>
              <a:ext uri="{FF2B5EF4-FFF2-40B4-BE49-F238E27FC236}">
                <a16:creationId xmlns:a16="http://schemas.microsoft.com/office/drawing/2014/main" id="{BB31B321-C66F-1A23-694D-DF5296341D94}"/>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tx1">
                    <a:lumMod val="75000"/>
                    <a:lumOff val="25000"/>
                  </a:schemeClr>
                </a:solidFill>
              </a:defRPr>
            </a:lvl1pPr>
          </a:lstStyle>
          <a:p>
            <a:endParaRPr lang="en-US"/>
          </a:p>
        </p:txBody>
      </p:sp>
      <p:sp>
        <p:nvSpPr>
          <p:cNvPr id="3" name="Rectangle 2">
            <a:extLst>
              <a:ext uri="{FF2B5EF4-FFF2-40B4-BE49-F238E27FC236}">
                <a16:creationId xmlns:a16="http://schemas.microsoft.com/office/drawing/2014/main" id="{39720D12-0BDE-1075-1F74-CB008D4B402C}"/>
              </a:ext>
            </a:extLst>
          </p:cNvPr>
          <p:cNvSpPr/>
          <p:nvPr userDrawn="1"/>
        </p:nvSpPr>
        <p:spPr>
          <a:xfrm>
            <a:off x="0" y="0"/>
            <a:ext cx="12192000" cy="6858000"/>
          </a:xfrm>
          <a:prstGeom prst="rect">
            <a:avLst/>
          </a:prstGeom>
          <a:noFill/>
          <a:ln w="7620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1BE7C9B-9448-C381-7665-0C3594C2DD80}"/>
              </a:ext>
            </a:extLst>
          </p:cNvPr>
          <p:cNvPicPr>
            <a:picLocks noChangeAspect="1"/>
          </p:cNvPicPr>
          <p:nvPr userDrawn="1"/>
        </p:nvPicPr>
        <p:blipFill>
          <a:blip r:embed="rId30" cstate="screen">
            <a:extLst>
              <a:ext uri="{28A0092B-C50C-407E-A947-70E740481C1C}">
                <a14:useLocalDpi xmlns:a14="http://schemas.microsoft.com/office/drawing/2010/main"/>
              </a:ext>
            </a:extLst>
          </a:blip>
          <a:srcRect/>
          <a:stretch/>
        </p:blipFill>
        <p:spPr>
          <a:xfrm>
            <a:off x="190500" y="86740"/>
            <a:ext cx="1970289" cy="874270"/>
          </a:xfrm>
          <a:prstGeom prst="rect">
            <a:avLst/>
          </a:prstGeom>
        </p:spPr>
      </p:pic>
      <p:sp>
        <p:nvSpPr>
          <p:cNvPr id="2" name="TextBox 1">
            <a:extLst>
              <a:ext uri="{FF2B5EF4-FFF2-40B4-BE49-F238E27FC236}">
                <a16:creationId xmlns:a16="http://schemas.microsoft.com/office/drawing/2014/main" id="{0319D296-3ADD-602F-6280-AF09F0C8541E}"/>
              </a:ext>
            </a:extLst>
          </p:cNvPr>
          <p:cNvSpPr txBox="1"/>
          <p:nvPr userDrawn="1"/>
        </p:nvSpPr>
        <p:spPr>
          <a:xfrm>
            <a:off x="5862607" y="24910"/>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sp>
        <p:nvSpPr>
          <p:cNvPr id="8" name="TextBox 7">
            <a:extLst>
              <a:ext uri="{FF2B5EF4-FFF2-40B4-BE49-F238E27FC236}">
                <a16:creationId xmlns:a16="http://schemas.microsoft.com/office/drawing/2014/main" id="{3CB3D4C0-148A-1C15-E80F-A173E101EED7}"/>
              </a:ext>
            </a:extLst>
          </p:cNvPr>
          <p:cNvSpPr txBox="1"/>
          <p:nvPr userDrawn="1"/>
        </p:nvSpPr>
        <p:spPr>
          <a:xfrm>
            <a:off x="5862607" y="6624203"/>
            <a:ext cx="466787" cy="216635"/>
          </a:xfrm>
          <a:prstGeom prst="rect">
            <a:avLst/>
          </a:prstGeom>
          <a:noFill/>
        </p:spPr>
        <p:txBody>
          <a:bodyPr wrap="square" lIns="0" tIns="0" rIns="0" bIns="0" rtlCol="0" anchor="b">
            <a:spAutoFit/>
          </a:bodyPr>
          <a:lstStyle/>
          <a:p>
            <a:pPr algn="ctr"/>
            <a:r>
              <a:rPr lang="en-US" sz="1400" b="1">
                <a:solidFill>
                  <a:srgbClr val="00B050"/>
                </a:solidFill>
              </a:rPr>
              <a:t>CUI</a:t>
            </a:r>
          </a:p>
        </p:txBody>
      </p:sp>
      <p:pic>
        <p:nvPicPr>
          <p:cNvPr id="9" name="Picture 8" descr="A picture containing text, sign&#10;&#10;Description automatically generated">
            <a:extLst>
              <a:ext uri="{FF2B5EF4-FFF2-40B4-BE49-F238E27FC236}">
                <a16:creationId xmlns:a16="http://schemas.microsoft.com/office/drawing/2014/main" id="{62A503EF-E9BE-2376-A7DD-14B5F3E35BD2}"/>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2293664" y="128981"/>
            <a:ext cx="741534" cy="748178"/>
          </a:xfrm>
          <a:prstGeom prst="rect">
            <a:avLst/>
          </a:prstGeom>
        </p:spPr>
      </p:pic>
    </p:spTree>
    <p:extLst>
      <p:ext uri="{BB962C8B-B14F-4D97-AF65-F5344CB8AC3E}">
        <p14:creationId xmlns:p14="http://schemas.microsoft.com/office/powerpoint/2010/main" val="1756410140"/>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 id="2147484189" r:id="rId19"/>
    <p:sldLayoutId id="2147484190" r:id="rId20"/>
    <p:sldLayoutId id="2147484191" r:id="rId21"/>
    <p:sldLayoutId id="2147484192" r:id="rId22"/>
    <p:sldLayoutId id="2147484193" r:id="rId23"/>
    <p:sldLayoutId id="2147484194" r:id="rId24"/>
    <p:sldLayoutId id="2147484195" r:id="rId25"/>
    <p:sldLayoutId id="2147484196" r:id="rId26"/>
    <p:sldLayoutId id="2147484197" r:id="rId27"/>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12">
          <p15:clr>
            <a:srgbClr val="5ACBF0"/>
          </p15:clr>
        </p15:guide>
        <p15:guide id="2" pos="12971">
          <p15:clr>
            <a:srgbClr val="5ACBF0"/>
          </p15:clr>
        </p15:guide>
        <p15:guide id="3" pos="168">
          <p15:clr>
            <a:srgbClr val="5ACBF0"/>
          </p15:clr>
        </p15:guide>
        <p15:guide id="4" orient="horz" pos="624">
          <p15:clr>
            <a:srgbClr val="F26B43"/>
          </p15:clr>
        </p15:guide>
        <p15:guide id="5" orient="horz" pos="583">
          <p15:clr>
            <a:srgbClr val="F26B43"/>
          </p15:clr>
        </p15:guide>
        <p15:guide id="6" orient="horz" pos="417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7000">
              <a:schemeClr val="tx2"/>
            </a:gs>
            <a:gs pos="90000">
              <a:schemeClr val="tx2"/>
            </a:gs>
            <a:gs pos="98000">
              <a:schemeClr val="bg1">
                <a:lumMod val="40000"/>
                <a:lumOff val="6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6"/>
          <p:cNvPicPr>
            <a:picLocks noChangeAspect="1"/>
          </p:cNvPicPr>
          <p:nvPr userDrawn="1"/>
        </p:nvPicPr>
        <p:blipFill>
          <a:blip r:embed="rId4"/>
          <a:srcRect/>
          <a:stretch>
            <a:fillRect/>
          </a:stretch>
        </p:blipFill>
        <p:spPr bwMode="auto">
          <a:xfrm>
            <a:off x="6079067" y="3416309"/>
            <a:ext cx="25400" cy="3175"/>
          </a:xfrm>
          <a:prstGeom prst="rect">
            <a:avLst/>
          </a:prstGeom>
          <a:noFill/>
          <a:ln w="9525">
            <a:noFill/>
            <a:miter lim="800000"/>
            <a:headEnd/>
            <a:tailEnd/>
          </a:ln>
        </p:spPr>
      </p:pic>
      <p:sp>
        <p:nvSpPr>
          <p:cNvPr id="11" name="Text Box 14">
            <a:extLst>
              <a:ext uri="{FF2B5EF4-FFF2-40B4-BE49-F238E27FC236}">
                <a16:creationId xmlns:a16="http://schemas.microsoft.com/office/drawing/2014/main" id="{06488F25-D32D-48D0-BB8A-6B1499EB02EC}"/>
              </a:ext>
            </a:extLst>
          </p:cNvPr>
          <p:cNvSpPr txBox="1">
            <a:spLocks noChangeArrowheads="1"/>
          </p:cNvSpPr>
          <p:nvPr userDrawn="1"/>
        </p:nvSpPr>
        <p:spPr bwMode="auto">
          <a:xfrm>
            <a:off x="11218426" y="662710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a:p>
        </p:txBody>
      </p:sp>
      <p:sp>
        <p:nvSpPr>
          <p:cNvPr id="17" name="Date Placeholder 4">
            <a:extLst>
              <a:ext uri="{FF2B5EF4-FFF2-40B4-BE49-F238E27FC236}">
                <a16:creationId xmlns:a16="http://schemas.microsoft.com/office/drawing/2014/main" id="{876090B8-EB33-44F6-B805-AE75858FA42D}"/>
              </a:ext>
            </a:extLst>
          </p:cNvPr>
          <p:cNvSpPr>
            <a:spLocks noGrp="1"/>
          </p:cNvSpPr>
          <p:nvPr>
            <p:ph type="dt" sz="half" idx="2"/>
          </p:nvPr>
        </p:nvSpPr>
        <p:spPr>
          <a:xfrm>
            <a:off x="8842515" y="6653150"/>
            <a:ext cx="2761673" cy="137160"/>
          </a:xfrm>
          <a:prstGeom prst="rect">
            <a:avLst/>
          </a:prstGeom>
        </p:spPr>
        <p:txBody>
          <a:bodyPr anchor="ctr"/>
          <a:lstStyle>
            <a:lvl1pPr algn="r">
              <a:defRPr sz="900">
                <a:solidFill>
                  <a:schemeClr val="bg2">
                    <a:lumMod val="75000"/>
                  </a:schemeClr>
                </a:solidFill>
              </a:defRPr>
            </a:lvl1pPr>
          </a:lstStyle>
          <a:p>
            <a:endParaRPr lang="en-US"/>
          </a:p>
        </p:txBody>
      </p:sp>
      <p:sp>
        <p:nvSpPr>
          <p:cNvPr id="18" name="Footer Placeholder 3">
            <a:extLst>
              <a:ext uri="{FF2B5EF4-FFF2-40B4-BE49-F238E27FC236}">
                <a16:creationId xmlns:a16="http://schemas.microsoft.com/office/drawing/2014/main" id="{2F8A329A-59C1-4D23-B5E6-03FA1C182A0A}"/>
              </a:ext>
            </a:extLst>
          </p:cNvPr>
          <p:cNvSpPr>
            <a:spLocks noGrp="1"/>
          </p:cNvSpPr>
          <p:nvPr>
            <p:ph type="ftr" sz="quarter" idx="3"/>
          </p:nvPr>
        </p:nvSpPr>
        <p:spPr>
          <a:xfrm>
            <a:off x="266700" y="6653150"/>
            <a:ext cx="2901373" cy="137160"/>
          </a:xfrm>
          <a:prstGeom prst="rect">
            <a:avLst/>
          </a:prstGeom>
        </p:spPr>
        <p:txBody>
          <a:bodyPr anchor="ctr"/>
          <a:lstStyle>
            <a:lvl1pPr>
              <a:defRPr sz="900">
                <a:solidFill>
                  <a:schemeClr val="bg2">
                    <a:lumMod val="75000"/>
                  </a:schemeClr>
                </a:solidFill>
              </a:defRPr>
            </a:lvl1pPr>
          </a:lstStyle>
          <a:p>
            <a:endParaRPr lang="en-US"/>
          </a:p>
        </p:txBody>
      </p:sp>
      <p:sp>
        <p:nvSpPr>
          <p:cNvPr id="2" name="Title Placeholder 1">
            <a:extLst>
              <a:ext uri="{FF2B5EF4-FFF2-40B4-BE49-F238E27FC236}">
                <a16:creationId xmlns:a16="http://schemas.microsoft.com/office/drawing/2014/main" id="{CA18FFB5-1B4A-8A37-78CC-AC1A7AE08575}"/>
              </a:ext>
            </a:extLst>
          </p:cNvPr>
          <p:cNvSpPr>
            <a:spLocks noGrp="1"/>
          </p:cNvSpPr>
          <p:nvPr>
            <p:ph type="title"/>
          </p:nvPr>
        </p:nvSpPr>
        <p:spPr bwMode="auto">
          <a:xfrm>
            <a:off x="266699" y="128981"/>
            <a:ext cx="11658599" cy="83292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slide</a:t>
            </a:r>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90000"/>
              <a:lumOff val="10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90000"/>
              <a:lumOff val="10000"/>
            </a:schemeClr>
          </a:solidFill>
          <a:latin typeface="Arial" pitchFamily="34" charset="0"/>
          <a:ea typeface="ＭＳ Ｐゴシック" charset="0"/>
          <a:cs typeface="Arial" pitchFamily="34" charset="0"/>
        </a:defRPr>
      </a:lvl1pPr>
      <a:lvl2pPr marL="230188" indent="-230188" algn="l" rtl="0" eaLnBrk="1" fontAlgn="base" hangingPunct="1">
        <a:spcBef>
          <a:spcPts val="169"/>
        </a:spcBef>
        <a:spcAft>
          <a:spcPct val="0"/>
        </a:spcAft>
        <a:buFont typeface="Arial" pitchFamily="34" charset="0"/>
        <a:buChar char="–"/>
        <a:defRPr sz="2100" kern="1200">
          <a:solidFill>
            <a:schemeClr val="tx1">
              <a:lumMod val="90000"/>
              <a:lumOff val="10000"/>
            </a:schemeClr>
          </a:solidFill>
          <a:latin typeface="Arial" pitchFamily="34" charset="0"/>
          <a:ea typeface="Arial" charset="0"/>
          <a:cs typeface="Arial" pitchFamily="34" charset="0"/>
        </a:defRPr>
      </a:lvl2pPr>
      <a:lvl3pPr marL="461963" indent="-231775"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3pPr>
      <a:lvl4pPr marL="684213" indent="-222250"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4pPr>
      <a:lvl5pPr marL="914400" indent="-230188" algn="l" rtl="0" eaLnBrk="1" fontAlgn="base" hangingPunct="1">
        <a:spcBef>
          <a:spcPts val="169"/>
        </a:spcBef>
        <a:spcAft>
          <a:spcPct val="0"/>
        </a:spcAft>
        <a:buFont typeface="Arial" pitchFamily="34" charset="0"/>
        <a:buChar char="»"/>
        <a:defRPr sz="1500" kern="1200">
          <a:solidFill>
            <a:schemeClr val="tx1">
              <a:lumMod val="90000"/>
              <a:lumOff val="10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583" userDrawn="1">
          <p15:clr>
            <a:srgbClr val="F26B43"/>
          </p15:clr>
        </p15:guide>
        <p15:guide id="1" pos="7512" userDrawn="1">
          <p15:clr>
            <a:srgbClr val="5ACBF0"/>
          </p15:clr>
        </p15:guide>
        <p15:guide id="2" pos="12971">
          <p15:clr>
            <a:srgbClr val="5ACBF0"/>
          </p15:clr>
        </p15:guide>
        <p15:guide id="3" pos="168" userDrawn="1">
          <p15:clr>
            <a:srgbClr val="5ACBF0"/>
          </p15:clr>
        </p15:guide>
        <p15:guide id="5" orient="horz" pos="637"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137.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137.xml"/><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14.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image" Target="../media/image59.png"/><Relationship Id="rId3" Type="http://schemas.openxmlformats.org/officeDocument/2006/relationships/hyperlink" Target="mailto:LakeAshtabula@usace.army.mil" TargetMode="External"/><Relationship Id="rId21" Type="http://schemas.openxmlformats.org/officeDocument/2006/relationships/image" Target="../media/image62.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notesSlide" Target="../notesSlides/notesSlide16.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138.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19" Type="http://schemas.openxmlformats.org/officeDocument/2006/relationships/image" Target="../media/image60.sv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38.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8.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14.xml"/></Relationships>
</file>

<file path=ppt/slides/_rels/slide2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37.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114.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2.xml"/><Relationship Id="rId1" Type="http://schemas.openxmlformats.org/officeDocument/2006/relationships/slideLayout" Target="../slideLayouts/slideLayout137.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4.xml"/></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37.xml"/></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14.xml"/><Relationship Id="rId5" Type="http://schemas.openxmlformats.org/officeDocument/2006/relationships/image" Target="../media/image26.jpe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hyperlink" Target="mailto:CEMVPLakeAshtabula@usace.army.mil" TargetMode="External"/><Relationship Id="rId2" Type="http://schemas.openxmlformats.org/officeDocument/2006/relationships/notesSlide" Target="../notesSlides/notesSlide3.xml"/><Relationship Id="rId1" Type="http://schemas.openxmlformats.org/officeDocument/2006/relationships/slideLayout" Target="../slideLayouts/slideLayout114.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7.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7.xml"/><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28.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558AFB5D-E72B-77C0-0666-0A389CEB069E}"/>
              </a:ext>
            </a:extLst>
          </p:cNvPr>
          <p:cNvSpPr txBox="1"/>
          <p:nvPr/>
        </p:nvSpPr>
        <p:spPr>
          <a:xfrm>
            <a:off x="586278" y="3143794"/>
            <a:ext cx="2172390" cy="646331"/>
          </a:xfrm>
          <a:prstGeom prst="rect">
            <a:avLst/>
          </a:prstGeom>
          <a:noFill/>
        </p:spPr>
        <p:txBody>
          <a:bodyPr wrap="none" rtlCol="0">
            <a:spAutoFit/>
          </a:bodyPr>
          <a:lstStyle/>
          <a:p>
            <a:r>
              <a:rPr lang="en-US">
                <a:solidFill>
                  <a:srgbClr val="FFCC01"/>
                </a:solidFill>
              </a:rPr>
              <a:t>Public Open House</a:t>
            </a:r>
          </a:p>
          <a:p>
            <a:r>
              <a:rPr lang="en-US">
                <a:solidFill>
                  <a:srgbClr val="FFCC01"/>
                </a:solidFill>
              </a:rPr>
              <a:t>11 October 2023</a:t>
            </a:r>
          </a:p>
        </p:txBody>
      </p:sp>
      <p:sp>
        <p:nvSpPr>
          <p:cNvPr id="5" name="Title 4">
            <a:extLst>
              <a:ext uri="{FF2B5EF4-FFF2-40B4-BE49-F238E27FC236}">
                <a16:creationId xmlns:a16="http://schemas.microsoft.com/office/drawing/2014/main" id="{AB38BBA2-BAAD-F367-16FF-E7A2824E5716}"/>
              </a:ext>
            </a:extLst>
          </p:cNvPr>
          <p:cNvSpPr>
            <a:spLocks noGrp="1"/>
          </p:cNvSpPr>
          <p:nvPr>
            <p:ph type="title"/>
          </p:nvPr>
        </p:nvSpPr>
        <p:spPr>
          <a:xfrm>
            <a:off x="136070" y="925513"/>
            <a:ext cx="5250741" cy="1671543"/>
          </a:xfrm>
          <a:ln>
            <a:noFill/>
          </a:ln>
        </p:spPr>
        <p:txBody>
          <a:bodyPr/>
          <a:lstStyle/>
          <a:p>
            <a:r>
              <a:rPr lang="en-US" sz="3200" err="1">
                <a:latin typeface="Calibri" panose="020F0502020204030204" pitchFamily="34" charset="0"/>
                <a:cs typeface="Calibri" panose="020F0502020204030204" pitchFamily="34" charset="0"/>
              </a:rPr>
              <a:t>Baldhill</a:t>
            </a:r>
            <a:r>
              <a:rPr lang="en-US" sz="3200">
                <a:latin typeface="Calibri" panose="020F0502020204030204" pitchFamily="34" charset="0"/>
                <a:cs typeface="Calibri" panose="020F0502020204030204" pitchFamily="34" charset="0"/>
              </a:rPr>
              <a:t> dam </a:t>
            </a:r>
            <a:br>
              <a:rPr lang="en-US" sz="3200">
                <a:latin typeface="Calibri" panose="020F0502020204030204" pitchFamily="34" charset="0"/>
                <a:cs typeface="Calibri" panose="020F0502020204030204" pitchFamily="34" charset="0"/>
              </a:rPr>
            </a:br>
            <a:r>
              <a:rPr lang="en-US" sz="3200">
                <a:latin typeface="Calibri" panose="020F0502020204030204" pitchFamily="34" charset="0"/>
                <a:cs typeface="Calibri" panose="020F0502020204030204" pitchFamily="34" charset="0"/>
              </a:rPr>
              <a:t>and Lake Ashtabula</a:t>
            </a:r>
            <a:br>
              <a:rPr lang="en-US" sz="3200">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Water Control </a:t>
            </a:r>
            <a:br>
              <a:rPr lang="en-US">
                <a:latin typeface="Calibri" panose="020F0502020204030204" pitchFamily="34" charset="0"/>
                <a:cs typeface="Calibri" panose="020F0502020204030204" pitchFamily="34" charset="0"/>
              </a:rPr>
            </a:br>
            <a:r>
              <a:rPr lang="en-US">
                <a:latin typeface="Calibri" panose="020F0502020204030204" pitchFamily="34" charset="0"/>
                <a:cs typeface="Calibri" panose="020F0502020204030204" pitchFamily="34" charset="0"/>
              </a:rPr>
              <a:t>Manual Update</a:t>
            </a:r>
            <a:endParaRPr lang="en-US"/>
          </a:p>
        </p:txBody>
      </p:sp>
      <p:pic>
        <p:nvPicPr>
          <p:cNvPr id="2" name="Picture 1">
            <a:extLst>
              <a:ext uri="{FF2B5EF4-FFF2-40B4-BE49-F238E27FC236}">
                <a16:creationId xmlns:a16="http://schemas.microsoft.com/office/drawing/2014/main" id="{C0043F6F-9607-16C9-C2BF-EDF6221E0CD3}"/>
              </a:ext>
            </a:extLst>
          </p:cNvPr>
          <p:cNvPicPr>
            <a:picLocks noChangeAspect="1"/>
          </p:cNvPicPr>
          <p:nvPr/>
        </p:nvPicPr>
        <p:blipFill>
          <a:blip r:embed="rId2"/>
          <a:stretch>
            <a:fillRect/>
          </a:stretch>
        </p:blipFill>
        <p:spPr>
          <a:xfrm>
            <a:off x="5629213" y="718724"/>
            <a:ext cx="6349284" cy="5036190"/>
          </a:xfrm>
          <a:prstGeom prst="rect">
            <a:avLst/>
          </a:prstGeom>
        </p:spPr>
      </p:pic>
    </p:spTree>
    <p:extLst>
      <p:ext uri="{BB962C8B-B14F-4D97-AF65-F5344CB8AC3E}">
        <p14:creationId xmlns:p14="http://schemas.microsoft.com/office/powerpoint/2010/main" val="1957661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6177" y="63029"/>
            <a:ext cx="7529689" cy="1133475"/>
          </a:xfrm>
        </p:spPr>
        <p:txBody>
          <a:bodyPr/>
          <a:lstStyle/>
          <a:p>
            <a:r>
              <a:rPr lang="en-US">
                <a:latin typeface="Calibri"/>
                <a:ea typeface="ＭＳ Ｐゴシック"/>
                <a:cs typeface="Calibri"/>
              </a:rPr>
              <a:t>RED RIVER VALLEY WATER SUPPLY Project</a:t>
            </a:r>
            <a:endParaRPr lang="en-US">
              <a:latin typeface="Calibri" panose="020F0502020204030204" pitchFamily="34" charset="0"/>
              <a:cs typeface="Calibri" panose="020F0502020204030204" pitchFamily="34" charset="0"/>
            </a:endParaRPr>
          </a:p>
        </p:txBody>
      </p:sp>
      <p:sp>
        <p:nvSpPr>
          <p:cNvPr id="11266" name="Rectangle 2"/>
          <p:cNvSpPr>
            <a:spLocks noChangeArrowheads="1"/>
          </p:cNvSpPr>
          <p:nvPr/>
        </p:nvSpPr>
        <p:spPr bwMode="auto">
          <a:xfrm>
            <a:off x="1524001" y="-230832"/>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5" name="Content Placeholder 4">
            <a:extLst>
              <a:ext uri="{FF2B5EF4-FFF2-40B4-BE49-F238E27FC236}">
                <a16:creationId xmlns:a16="http://schemas.microsoft.com/office/drawing/2014/main" id="{26BDB5BA-91D6-DFD8-AFED-4D4D3A5AACDA}"/>
              </a:ext>
            </a:extLst>
          </p:cNvPr>
          <p:cNvSpPr>
            <a:spLocks noGrp="1"/>
          </p:cNvSpPr>
          <p:nvPr>
            <p:ph idx="1"/>
          </p:nvPr>
        </p:nvSpPr>
        <p:spPr/>
        <p:txBody>
          <a:bodyPr/>
          <a:lstStyle/>
          <a:p>
            <a:r>
              <a:rPr lang="en-US" b="1">
                <a:latin typeface="Arial"/>
                <a:ea typeface="ＭＳ Ｐゴシック"/>
                <a:cs typeface="Arial"/>
              </a:rPr>
              <a:t>Overview:</a:t>
            </a:r>
          </a:p>
          <a:p>
            <a:pPr marL="342900" indent="-342900">
              <a:buChar char="•"/>
            </a:pPr>
            <a:r>
              <a:rPr lang="en-US">
                <a:latin typeface="Arial"/>
                <a:ea typeface="ＭＳ Ｐゴシック"/>
                <a:cs typeface="Arial"/>
              </a:rPr>
              <a:t>Non-federal project</a:t>
            </a:r>
          </a:p>
          <a:p>
            <a:pPr marL="342900" indent="-342900">
              <a:buChar char="•"/>
            </a:pPr>
            <a:r>
              <a:rPr lang="en-US">
                <a:latin typeface="Arial"/>
                <a:ea typeface="ＭＳ Ｐゴシック"/>
                <a:cs typeface="Arial"/>
              </a:rPr>
              <a:t>A proposed project to provide water to the cities of Eastern North Dakota and Western Minnesota during periods of extreme drought.</a:t>
            </a:r>
          </a:p>
          <a:p>
            <a:pPr marL="342900" indent="-342900">
              <a:buChar char="•"/>
            </a:pPr>
            <a:r>
              <a:rPr lang="en-US">
                <a:latin typeface="Arial"/>
                <a:ea typeface="ＭＳ Ｐゴシック"/>
                <a:cs typeface="Arial"/>
              </a:rPr>
              <a:t>Project plans to treat and convey water from the Missouri River Basin to the Sheyenne River.</a:t>
            </a:r>
            <a:endParaRPr lang="en-US"/>
          </a:p>
          <a:p>
            <a:endParaRPr lang="en-US"/>
          </a:p>
          <a:p>
            <a:r>
              <a:rPr lang="en-US" b="1">
                <a:latin typeface="Arial"/>
                <a:ea typeface="ＭＳ Ｐゴシック"/>
                <a:cs typeface="Arial"/>
              </a:rPr>
              <a:t>Impacts to </a:t>
            </a:r>
            <a:r>
              <a:rPr lang="en-US" b="1" err="1">
                <a:latin typeface="Arial"/>
                <a:ea typeface="ＭＳ Ｐゴシック"/>
                <a:cs typeface="Arial"/>
              </a:rPr>
              <a:t>Baldhill</a:t>
            </a:r>
            <a:r>
              <a:rPr lang="en-US" b="1">
                <a:latin typeface="Arial"/>
                <a:ea typeface="ＭＳ Ｐゴシック"/>
                <a:cs typeface="Arial"/>
              </a:rPr>
              <a:t> Dam Operations:</a:t>
            </a:r>
            <a:endParaRPr lang="en-US"/>
          </a:p>
          <a:p>
            <a:pPr marL="342900" indent="-342900">
              <a:buChar char="•"/>
            </a:pPr>
            <a:r>
              <a:rPr lang="en-US">
                <a:latin typeface="Arial"/>
                <a:ea typeface="ＭＳ Ｐゴシック"/>
                <a:cs typeface="Arial"/>
              </a:rPr>
              <a:t>Water would be pumped into the Sheyenne River above Lake Ashtabula. </a:t>
            </a:r>
            <a:endParaRPr lang="en-US"/>
          </a:p>
          <a:p>
            <a:pPr marL="342900" indent="-342900">
              <a:buChar char="•"/>
            </a:pPr>
            <a:r>
              <a:rPr lang="en-US">
                <a:latin typeface="Arial"/>
                <a:ea typeface="ＭＳ Ｐゴシック"/>
                <a:cs typeface="Arial"/>
              </a:rPr>
              <a:t>When operational, this project would require outflow from </a:t>
            </a:r>
            <a:r>
              <a:rPr lang="en-US" err="1">
                <a:latin typeface="Arial"/>
                <a:ea typeface="ＭＳ Ｐゴシック"/>
                <a:cs typeface="Arial"/>
              </a:rPr>
              <a:t>Baldhill</a:t>
            </a:r>
            <a:r>
              <a:rPr lang="en-US">
                <a:latin typeface="Arial"/>
                <a:ea typeface="ＭＳ Ｐゴシック"/>
                <a:cs typeface="Arial"/>
              </a:rPr>
              <a:t> Dam to meet water supply needs downstream.</a:t>
            </a:r>
            <a:endParaRPr lang="en-US"/>
          </a:p>
          <a:p>
            <a:pPr marL="342900" indent="-342900">
              <a:buChar char="•"/>
            </a:pPr>
            <a:r>
              <a:rPr lang="en-US">
                <a:latin typeface="Arial"/>
                <a:ea typeface="ＭＳ Ｐゴシック"/>
                <a:cs typeface="Arial"/>
              </a:rPr>
              <a:t>Increased outflow from the dam would be partially or fully offset by water inputs from the project.</a:t>
            </a:r>
            <a:endParaRPr lang="en-US"/>
          </a:p>
          <a:p>
            <a:endParaRPr lang="en-US"/>
          </a:p>
        </p:txBody>
      </p:sp>
    </p:spTree>
    <p:extLst>
      <p:ext uri="{BB962C8B-B14F-4D97-AF65-F5344CB8AC3E}">
        <p14:creationId xmlns:p14="http://schemas.microsoft.com/office/powerpoint/2010/main" val="1138808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C4B7F7-79F5-4C76-BD8F-9E606E75A515}"/>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What has changed in Recent Years?</a:t>
            </a:r>
          </a:p>
        </p:txBody>
      </p:sp>
      <p:pic>
        <p:nvPicPr>
          <p:cNvPr id="11" name="Picture 10" descr="Chart&#10;&#10;Description automatically generated">
            <a:extLst>
              <a:ext uri="{FF2B5EF4-FFF2-40B4-BE49-F238E27FC236}">
                <a16:creationId xmlns:a16="http://schemas.microsoft.com/office/drawing/2014/main" id="{EF8938FF-2CF6-0726-3029-4481E130883B}"/>
              </a:ext>
            </a:extLst>
          </p:cNvPr>
          <p:cNvPicPr>
            <a:picLocks noChangeAspect="1"/>
          </p:cNvPicPr>
          <p:nvPr/>
        </p:nvPicPr>
        <p:blipFill>
          <a:blip r:embed="rId3"/>
          <a:stretch>
            <a:fillRect/>
          </a:stretch>
        </p:blipFill>
        <p:spPr>
          <a:xfrm>
            <a:off x="731949" y="801139"/>
            <a:ext cx="9772917" cy="5534764"/>
          </a:xfrm>
          <a:prstGeom prst="rect">
            <a:avLst/>
          </a:prstGeom>
        </p:spPr>
      </p:pic>
      <p:cxnSp>
        <p:nvCxnSpPr>
          <p:cNvPr id="7" name="Connector: Elbow 6">
            <a:extLst>
              <a:ext uri="{FF2B5EF4-FFF2-40B4-BE49-F238E27FC236}">
                <a16:creationId xmlns:a16="http://schemas.microsoft.com/office/drawing/2014/main" id="{77C018FD-9316-4472-04D3-26819C1DE733}"/>
              </a:ext>
            </a:extLst>
          </p:cNvPr>
          <p:cNvCxnSpPr>
            <a:cxnSpLocks/>
          </p:cNvCxnSpPr>
          <p:nvPr/>
        </p:nvCxnSpPr>
        <p:spPr>
          <a:xfrm rot="10800000" flipV="1">
            <a:off x="8787819" y="2648083"/>
            <a:ext cx="1279817" cy="780917"/>
          </a:xfrm>
          <a:prstGeom prst="bentConnector3">
            <a:avLst>
              <a:gd name="adj1" fmla="val 100519"/>
            </a:avLst>
          </a:prstGeom>
          <a:ln w="31750">
            <a:solidFill>
              <a:srgbClr val="1E264A"/>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BF54909-4BF5-7B11-7B82-468FD325086B}"/>
              </a:ext>
            </a:extLst>
          </p:cNvPr>
          <p:cNvSpPr txBox="1"/>
          <p:nvPr/>
        </p:nvSpPr>
        <p:spPr>
          <a:xfrm>
            <a:off x="10079993" y="2410691"/>
            <a:ext cx="1954989" cy="830997"/>
          </a:xfrm>
          <a:prstGeom prst="rect">
            <a:avLst/>
          </a:prstGeom>
          <a:noFill/>
        </p:spPr>
        <p:txBody>
          <a:bodyPr wrap="square" rtlCol="0">
            <a:spAutoFit/>
          </a:bodyPr>
          <a:lstStyle/>
          <a:p>
            <a:r>
              <a:rPr lang="en-US"/>
              <a:t>Last WCM Update 2013</a:t>
            </a:r>
          </a:p>
        </p:txBody>
      </p:sp>
    </p:spTree>
    <p:extLst>
      <p:ext uri="{BB962C8B-B14F-4D97-AF65-F5344CB8AC3E}">
        <p14:creationId xmlns:p14="http://schemas.microsoft.com/office/powerpoint/2010/main" val="3234319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659AC33-D192-421D-BFD6-DE0F7A283D43}"/>
              </a:ext>
            </a:extLst>
          </p:cNvPr>
          <p:cNvSpPr txBox="1">
            <a:spLocks/>
          </p:cNvSpPr>
          <p:nvPr/>
        </p:nvSpPr>
        <p:spPr bwMode="auto">
          <a:xfrm>
            <a:off x="3642360" y="-181047"/>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latin typeface="Calibri"/>
                <a:ea typeface="ＭＳ Ｐゴシック"/>
                <a:cs typeface="Calibri"/>
              </a:rPr>
              <a:t>Lake Ashtabula – Positives </a:t>
            </a:r>
            <a:endParaRPr lang="en-US">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C83731B-8F31-46BE-BB41-67F65992D11D}"/>
              </a:ext>
            </a:extLst>
          </p:cNvPr>
          <p:cNvSpPr txBox="1"/>
          <p:nvPr/>
        </p:nvSpPr>
        <p:spPr>
          <a:xfrm>
            <a:off x="588818" y="1327556"/>
            <a:ext cx="5411024" cy="489364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Fish and wildlife</a:t>
            </a:r>
          </a:p>
          <a:p>
            <a:pPr marL="800100" lvl="1"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Productive sport fishery</a:t>
            </a:r>
          </a:p>
          <a:p>
            <a:pPr marL="800100" lvl="1"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Waterfowl</a:t>
            </a:r>
          </a:p>
          <a:p>
            <a:pPr marL="800100" lvl="1"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Migratory birds</a:t>
            </a:r>
          </a:p>
          <a:p>
            <a:pPr marL="1257300" lvl="2"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Mississippi Flyway</a:t>
            </a:r>
          </a:p>
          <a:p>
            <a:pPr marL="800100" lvl="1" indent="-342900">
              <a:buFont typeface="Arial" panose="020B0604020202020204" pitchFamily="34" charset="0"/>
              <a:buChar char="•"/>
            </a:pPr>
            <a:endParaRPr lang="en-US">
              <a:solidFill>
                <a:schemeClr val="tx1">
                  <a:lumMod val="65000"/>
                  <a:lumOff val="35000"/>
                </a:schemeClr>
              </a:solidFill>
              <a:highlight>
                <a:srgbClr val="FFFF00"/>
              </a:highlight>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Vegetation</a:t>
            </a:r>
          </a:p>
          <a:p>
            <a:pPr marL="800100" lvl="1"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Shrubs and forests</a:t>
            </a:r>
          </a:p>
          <a:p>
            <a:pPr marL="800100" lvl="1" indent="-342900">
              <a:buFont typeface="Arial" panose="020B0604020202020204" pitchFamily="34" charset="0"/>
              <a:buChar char="•"/>
            </a:pPr>
            <a:endParaRPr lang="en-US">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Arial,Sans-Serif" panose="020B0604020202020204" pitchFamily="34" charset="0"/>
              <a:buChar char="•"/>
            </a:pPr>
            <a:r>
              <a:rPr lang="en-US">
                <a:solidFill>
                  <a:schemeClr val="tx1">
                    <a:lumMod val="65000"/>
                    <a:lumOff val="35000"/>
                  </a:schemeClr>
                </a:solidFill>
                <a:latin typeface="Calibri"/>
                <a:ea typeface="ＭＳ Ｐゴシック"/>
                <a:cs typeface="Calibri"/>
              </a:rPr>
              <a:t>Wetlands</a:t>
            </a:r>
            <a:endParaRPr lang="en-US">
              <a:solidFill>
                <a:schemeClr val="tx1">
                  <a:lumMod val="65000"/>
                  <a:lumOff val="35000"/>
                </a:schemeClr>
              </a:solidFill>
              <a:latin typeface="Calibri" panose="020F0502020204030204" pitchFamily="34" charset="0"/>
              <a:cs typeface="Calibri" panose="020F0502020204030204" pitchFamily="34" charset="0"/>
            </a:endParaRPr>
          </a:p>
          <a:p>
            <a:pPr marL="800100" lvl="1" indent="-342900">
              <a:buFont typeface="Arial,Sans-Serif" panose="020B0604020202020204" pitchFamily="34" charset="0"/>
              <a:buChar char="•"/>
            </a:pPr>
            <a:r>
              <a:rPr lang="en-US">
                <a:solidFill>
                  <a:schemeClr val="tx1">
                    <a:lumMod val="65000"/>
                    <a:lumOff val="35000"/>
                  </a:schemeClr>
                </a:solidFill>
                <a:latin typeface="Calibri"/>
                <a:ea typeface="ＭＳ Ｐゴシック"/>
                <a:cs typeface="Calibri"/>
              </a:rPr>
              <a:t>114 Acres of emergent wetlands</a:t>
            </a:r>
            <a:endParaRPr lang="en-US">
              <a:solidFill>
                <a:schemeClr val="tx1">
                  <a:lumMod val="65000"/>
                  <a:lumOff val="35000"/>
                </a:schemeClr>
              </a:solidFill>
            </a:endParaRPr>
          </a:p>
          <a:p>
            <a:pPr marL="800100" lvl="1" indent="-342900">
              <a:buFont typeface="Arial" panose="020B0604020202020204" pitchFamily="34" charset="0"/>
              <a:buChar char="•"/>
            </a:pPr>
            <a:endParaRPr lang="en-US">
              <a:solidFill>
                <a:schemeClr val="tx1">
                  <a:lumMod val="65000"/>
                  <a:lumOff val="35000"/>
                </a:schemeClr>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a:solidFill>
                <a:schemeClr val="tx1">
                  <a:lumMod val="65000"/>
                  <a:lumOff val="35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016260FA-BB54-CF99-835C-22D9E6E7C821}"/>
              </a:ext>
            </a:extLst>
          </p:cNvPr>
          <p:cNvPicPr>
            <a:picLocks noChangeAspect="1"/>
          </p:cNvPicPr>
          <p:nvPr/>
        </p:nvPicPr>
        <p:blipFill>
          <a:blip r:embed="rId3"/>
          <a:stretch>
            <a:fillRect/>
          </a:stretch>
        </p:blipFill>
        <p:spPr>
          <a:xfrm>
            <a:off x="6048829" y="1493492"/>
            <a:ext cx="4865914" cy="3644229"/>
          </a:xfrm>
          <a:prstGeom prst="rect">
            <a:avLst/>
          </a:prstGeom>
        </p:spPr>
      </p:pic>
    </p:spTree>
    <p:extLst>
      <p:ext uri="{BB962C8B-B14F-4D97-AF65-F5344CB8AC3E}">
        <p14:creationId xmlns:p14="http://schemas.microsoft.com/office/powerpoint/2010/main" val="1340850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C659AC33-D192-421D-BFD6-DE0F7A283D43}"/>
              </a:ext>
            </a:extLst>
          </p:cNvPr>
          <p:cNvSpPr txBox="1">
            <a:spLocks/>
          </p:cNvSpPr>
          <p:nvPr/>
        </p:nvSpPr>
        <p:spPr bwMode="auto">
          <a:xfrm>
            <a:off x="3276600" y="-94140"/>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latin typeface="Calibri"/>
                <a:ea typeface="ＭＳ Ｐゴシック"/>
                <a:cs typeface="Calibri"/>
              </a:rPr>
              <a:t>Lake Ashtabula Environment – Impairments </a:t>
            </a:r>
            <a:endParaRPr lang="en-US">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C83731B-8F31-46BE-BB41-67F65992D11D}"/>
              </a:ext>
            </a:extLst>
          </p:cNvPr>
          <p:cNvSpPr txBox="1"/>
          <p:nvPr/>
        </p:nvSpPr>
        <p:spPr>
          <a:xfrm>
            <a:off x="588818" y="1268123"/>
            <a:ext cx="4766953" cy="4893647"/>
          </a:xfrm>
          <a:prstGeom prst="rect">
            <a:avLst/>
          </a:prstGeom>
          <a:noFill/>
        </p:spPr>
        <p:txBody>
          <a:bodyPr wrap="square" lIns="91440" tIns="45720" rIns="91440" bIns="45720" rtlCol="0" anchor="t">
            <a:spAutoFit/>
          </a:bodyPr>
          <a:lstStyle/>
          <a:p>
            <a:pPr marL="342900"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Poor water quality in both lakes</a:t>
            </a:r>
          </a:p>
          <a:p>
            <a:pPr marL="800100" lvl="1"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High nutrient levels</a:t>
            </a:r>
          </a:p>
          <a:p>
            <a:pPr marL="1257300" lvl="2"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Farm field run-off</a:t>
            </a:r>
          </a:p>
          <a:p>
            <a:pPr marL="1257300" lvl="2" indent="-342900">
              <a:buFont typeface="Arial" panose="020B0604020202020204" pitchFamily="34" charset="0"/>
              <a:buChar char="•"/>
            </a:pPr>
            <a:r>
              <a:rPr lang="en-US">
                <a:solidFill>
                  <a:schemeClr val="tx1">
                    <a:lumMod val="65000"/>
                    <a:lumOff val="35000"/>
                  </a:schemeClr>
                </a:solidFill>
                <a:latin typeface="Calibri"/>
                <a:ea typeface="ＭＳ Ｐゴシック"/>
                <a:cs typeface="Calibri"/>
              </a:rPr>
              <a:t>Algae blooms</a:t>
            </a:r>
          </a:p>
          <a:p>
            <a:pPr marL="342900" indent="-342900">
              <a:buFont typeface="Arial" panose="020B0604020202020204" pitchFamily="34" charset="0"/>
              <a:buChar char="•"/>
            </a:pPr>
            <a:r>
              <a:rPr lang="en-US">
                <a:solidFill>
                  <a:schemeClr val="tx1">
                    <a:lumMod val="65000"/>
                    <a:lumOff val="35000"/>
                  </a:schemeClr>
                </a:solidFill>
                <a:highlight>
                  <a:srgbClr val="FFFF00"/>
                </a:highlight>
                <a:latin typeface="Calibri"/>
                <a:ea typeface="ＭＳ Ｐゴシック"/>
                <a:cs typeface="Calibri"/>
              </a:rPr>
              <a:t>Fish kills</a:t>
            </a:r>
          </a:p>
          <a:p>
            <a:pPr marL="342900" indent="-342900">
              <a:buFont typeface="Arial" panose="020B0604020202020204" pitchFamily="34" charset="0"/>
              <a:buChar char="•"/>
            </a:pPr>
            <a:r>
              <a:rPr lang="en-US">
                <a:solidFill>
                  <a:schemeClr val="tx1">
                    <a:lumMod val="65000"/>
                    <a:lumOff val="35000"/>
                  </a:schemeClr>
                </a:solidFill>
                <a:highlight>
                  <a:srgbClr val="FFFF00"/>
                </a:highlight>
                <a:latin typeface="Calibri"/>
                <a:ea typeface="ＭＳ Ｐゴシック"/>
                <a:cs typeface="Calibri"/>
              </a:rPr>
              <a:t>Erosion</a:t>
            </a:r>
          </a:p>
          <a:p>
            <a:pPr marL="342900" indent="-342900">
              <a:buFont typeface="Arial" panose="020B0604020202020204" pitchFamily="34" charset="0"/>
              <a:buChar char="•"/>
            </a:pPr>
            <a:r>
              <a:rPr lang="en-US">
                <a:solidFill>
                  <a:schemeClr val="tx1">
                    <a:lumMod val="65000"/>
                    <a:lumOff val="35000"/>
                  </a:schemeClr>
                </a:solidFill>
                <a:highlight>
                  <a:srgbClr val="FFFF00"/>
                </a:highlight>
                <a:latin typeface="Calibri"/>
                <a:ea typeface="ＭＳ Ｐゴシック"/>
                <a:cs typeface="Calibri"/>
              </a:rPr>
              <a:t>Sedimentation</a:t>
            </a:r>
          </a:p>
          <a:p>
            <a:pPr marL="342900" indent="-342900">
              <a:buFont typeface="Arial" panose="020B0604020202020204" pitchFamily="34" charset="0"/>
              <a:buChar char="•"/>
            </a:pPr>
            <a:r>
              <a:rPr lang="en-US">
                <a:solidFill>
                  <a:schemeClr val="tx1">
                    <a:lumMod val="65000"/>
                    <a:lumOff val="35000"/>
                  </a:schemeClr>
                </a:solidFill>
                <a:highlight>
                  <a:srgbClr val="FFFF00"/>
                </a:highlight>
                <a:latin typeface="Calibri"/>
                <a:ea typeface="ＭＳ Ｐゴシック"/>
                <a:cs typeface="Calibri"/>
              </a:rPr>
              <a:t>Loss of aquatic vegetation</a:t>
            </a:r>
          </a:p>
          <a:p>
            <a:pPr marL="800100" lvl="1" indent="-342900">
              <a:buFont typeface="Arial" panose="020B0604020202020204" pitchFamily="34" charset="0"/>
              <a:buChar char="•"/>
            </a:pPr>
            <a:r>
              <a:rPr lang="en-US">
                <a:solidFill>
                  <a:schemeClr val="tx1">
                    <a:lumMod val="65000"/>
                    <a:lumOff val="35000"/>
                  </a:schemeClr>
                </a:solidFill>
                <a:highlight>
                  <a:srgbClr val="FFFF00"/>
                </a:highlight>
                <a:latin typeface="Calibri"/>
                <a:ea typeface="ＭＳ Ｐゴシック"/>
                <a:cs typeface="Calibri"/>
              </a:rPr>
              <a:t>Turbidity</a:t>
            </a:r>
          </a:p>
          <a:p>
            <a:pPr marL="800100" lvl="1" indent="-342900">
              <a:buFont typeface="Arial" panose="020B0604020202020204" pitchFamily="34" charset="0"/>
              <a:buChar char="•"/>
            </a:pPr>
            <a:r>
              <a:rPr lang="en-US">
                <a:solidFill>
                  <a:schemeClr val="tx1">
                    <a:lumMod val="65000"/>
                    <a:lumOff val="35000"/>
                  </a:schemeClr>
                </a:solidFill>
                <a:highlight>
                  <a:srgbClr val="FFFF00"/>
                </a:highlight>
                <a:latin typeface="Calibri"/>
                <a:ea typeface="ＭＳ Ｐゴシック"/>
                <a:cs typeface="Calibri"/>
              </a:rPr>
              <a:t>Lake level fluctuation</a:t>
            </a:r>
          </a:p>
          <a:p>
            <a:pPr marL="800100" lvl="1" indent="-342900">
              <a:buFont typeface="Arial" panose="020B0604020202020204" pitchFamily="34" charset="0"/>
              <a:buChar char="•"/>
            </a:pPr>
            <a:endParaRPr lang="en-US">
              <a:solidFill>
                <a:schemeClr val="tx1">
                  <a:lumMod val="65000"/>
                  <a:lumOff val="35000"/>
                </a:schemeClr>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a:solidFill>
                <a:schemeClr val="tx1">
                  <a:lumMod val="65000"/>
                  <a:lumOff val="35000"/>
                </a:schemeClr>
              </a:solidFill>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endParaRPr lang="en-US">
              <a:solidFill>
                <a:schemeClr val="tx1">
                  <a:lumMod val="65000"/>
                  <a:lumOff val="35000"/>
                </a:schemeClr>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FDB57D65-DFFA-4DE7-9D8A-BE2B6C3C8F67}"/>
              </a:ext>
            </a:extLst>
          </p:cNvPr>
          <p:cNvSpPr txBox="1"/>
          <p:nvPr/>
        </p:nvSpPr>
        <p:spPr>
          <a:xfrm>
            <a:off x="9346602" y="5214430"/>
            <a:ext cx="2256580" cy="400110"/>
          </a:xfrm>
          <a:prstGeom prst="rect">
            <a:avLst/>
          </a:prstGeom>
          <a:noFill/>
        </p:spPr>
        <p:txBody>
          <a:bodyPr wrap="none" rtlCol="0">
            <a:spAutoFit/>
          </a:bodyPr>
          <a:lstStyle/>
          <a:p>
            <a:r>
              <a:rPr lang="en-US" sz="2000" b="1" err="1">
                <a:solidFill>
                  <a:schemeClr val="tx2"/>
                </a:solidFill>
                <a:latin typeface="Calibri" panose="020F0502020204030204" pitchFamily="34" charset="0"/>
                <a:cs typeface="Calibri" panose="020F0502020204030204" pitchFamily="34" charset="0"/>
              </a:rPr>
              <a:t>Bois</a:t>
            </a:r>
            <a:r>
              <a:rPr lang="en-US" sz="2000" b="1">
                <a:solidFill>
                  <a:schemeClr val="tx2"/>
                </a:solidFill>
                <a:latin typeface="Calibri" panose="020F0502020204030204" pitchFamily="34" charset="0"/>
                <a:cs typeface="Calibri" panose="020F0502020204030204" pitchFamily="34" charset="0"/>
              </a:rPr>
              <a:t> de Sioux River </a:t>
            </a:r>
          </a:p>
        </p:txBody>
      </p:sp>
    </p:spTree>
    <p:extLst>
      <p:ext uri="{BB962C8B-B14F-4D97-AF65-F5344CB8AC3E}">
        <p14:creationId xmlns:p14="http://schemas.microsoft.com/office/powerpoint/2010/main" val="14373812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D800FA62-2D02-4AB9-A6B6-0C73E81E74AC}"/>
              </a:ext>
            </a:extLst>
          </p:cNvPr>
          <p:cNvGraphicFramePr>
            <a:graphicFrameLocks/>
          </p:cNvGraphicFramePr>
          <p:nvPr/>
        </p:nvGraphicFramePr>
        <p:xfrm>
          <a:off x="4408888" y="1412536"/>
          <a:ext cx="6531267" cy="1728560"/>
        </p:xfrm>
        <a:graphic>
          <a:graphicData uri="http://schemas.openxmlformats.org/drawingml/2006/table">
            <a:tbl>
              <a:tblPr/>
              <a:tblGrid>
                <a:gridCol w="3636013">
                  <a:extLst>
                    <a:ext uri="{9D8B030D-6E8A-4147-A177-3AD203B41FA5}">
                      <a16:colId xmlns:a16="http://schemas.microsoft.com/office/drawing/2014/main" val="3379412029"/>
                    </a:ext>
                  </a:extLst>
                </a:gridCol>
                <a:gridCol w="1621211">
                  <a:extLst>
                    <a:ext uri="{9D8B030D-6E8A-4147-A177-3AD203B41FA5}">
                      <a16:colId xmlns:a16="http://schemas.microsoft.com/office/drawing/2014/main" val="2695090963"/>
                    </a:ext>
                  </a:extLst>
                </a:gridCol>
                <a:gridCol w="1274043">
                  <a:extLst>
                    <a:ext uri="{9D8B030D-6E8A-4147-A177-3AD203B41FA5}">
                      <a16:colId xmlns:a16="http://schemas.microsoft.com/office/drawing/2014/main" val="4087594113"/>
                    </a:ext>
                  </a:extLst>
                </a:gridCol>
              </a:tblGrid>
              <a:tr h="345712">
                <a:tc>
                  <a:txBody>
                    <a:bodyPr/>
                    <a:lstStyle/>
                    <a:p>
                      <a:pPr algn="l" fontAlgn="ctr"/>
                      <a:r>
                        <a:rPr lang="en-US" sz="1600" b="1" i="0" u="none" strike="noStrike">
                          <a:solidFill>
                            <a:srgbClr val="000000"/>
                          </a:solidFill>
                          <a:effectLst/>
                          <a:latin typeface="Calibri"/>
                          <a:cs typeface="Calibri"/>
                        </a:rPr>
                        <a:t>Species</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1" i="0" u="none" strike="noStrike">
                          <a:solidFill>
                            <a:srgbClr val="000000"/>
                          </a:solidFill>
                          <a:effectLst/>
                          <a:latin typeface="Calibri"/>
                          <a:cs typeface="Calibri"/>
                        </a:rPr>
                        <a:t>Status </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en-US" sz="1600" b="1" i="0" u="none" strike="noStrike">
                          <a:solidFill>
                            <a:srgbClr val="000000"/>
                          </a:solidFill>
                          <a:effectLst/>
                          <a:latin typeface="Calibri"/>
                          <a:cs typeface="Calibri"/>
                        </a:rPr>
                        <a:t>Group</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71578740"/>
                  </a:ext>
                </a:extLst>
              </a:tr>
              <a:tr h="345712">
                <a:tc>
                  <a:txBody>
                    <a:bodyPr/>
                    <a:lstStyle/>
                    <a:p>
                      <a:pPr algn="l" fontAlgn="ctr"/>
                      <a:r>
                        <a:rPr lang="en-US" sz="1600" b="0" i="0" u="none" strike="noStrike">
                          <a:solidFill>
                            <a:srgbClr val="000000"/>
                          </a:solidFill>
                          <a:effectLst/>
                          <a:latin typeface="Calibri"/>
                          <a:cs typeface="Calibri"/>
                        </a:rPr>
                        <a:t>Northern Long-eared Bat</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1600" b="0" i="0" u="none" strike="noStrike">
                          <a:solidFill>
                            <a:srgbClr val="000000"/>
                          </a:solidFill>
                          <a:effectLst/>
                          <a:latin typeface="Calibri"/>
                          <a:cs typeface="Calibri"/>
                        </a:rPr>
                        <a:t>Endangered</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r>
                        <a:rPr lang="en-US" sz="1600" b="0" i="0" u="none" strike="noStrike">
                          <a:solidFill>
                            <a:srgbClr val="000000"/>
                          </a:solidFill>
                          <a:effectLst/>
                          <a:latin typeface="Calibri"/>
                          <a:cs typeface="Calibri"/>
                        </a:rPr>
                        <a:t>Mammal</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98783124"/>
                  </a:ext>
                </a:extLst>
              </a:tr>
              <a:tr h="345712">
                <a:tc>
                  <a:txBody>
                    <a:bodyPr/>
                    <a:lstStyle/>
                    <a:p>
                      <a:pPr algn="l" fontAlgn="ctr"/>
                      <a:r>
                        <a:rPr lang="en-US" sz="1600" b="0" i="0" u="none" strike="noStrike">
                          <a:solidFill>
                            <a:srgbClr val="000000"/>
                          </a:solidFill>
                          <a:effectLst/>
                          <a:latin typeface="Calibri"/>
                          <a:cs typeface="Calibri"/>
                        </a:rPr>
                        <a:t>Dakota Skipper</a:t>
                      </a:r>
                      <a:endParaRPr lang="en-US"/>
                    </a:p>
                  </a:txBody>
                  <a:tcPr marL="9525" marR="9525" marT="9525" marB="0" anchor="ctr">
                    <a:lnL>
                      <a:noFill/>
                    </a:lnL>
                    <a:lnR>
                      <a:noFill/>
                    </a:lnR>
                    <a:lnT>
                      <a:noFill/>
                    </a:lnT>
                    <a:lnB>
                      <a:noFill/>
                    </a:lnB>
                  </a:tcPr>
                </a:tc>
                <a:tc>
                  <a:txBody>
                    <a:bodyPr/>
                    <a:lstStyle/>
                    <a:p>
                      <a:pPr algn="l" fontAlgn="ctr"/>
                      <a:r>
                        <a:rPr lang="en-US" sz="1600" b="0" i="0" u="none" strike="noStrike">
                          <a:solidFill>
                            <a:srgbClr val="000000"/>
                          </a:solidFill>
                          <a:effectLst/>
                          <a:latin typeface="Calibri"/>
                          <a:cs typeface="Calibri"/>
                        </a:rPr>
                        <a:t>Threatened</a:t>
                      </a:r>
                      <a:endParaRPr lang="en-US"/>
                    </a:p>
                  </a:txBody>
                  <a:tcPr marL="9525" marR="9525" marT="9525" marB="0" anchor="ctr">
                    <a:lnL>
                      <a:noFill/>
                    </a:lnL>
                    <a:lnR>
                      <a:noFill/>
                    </a:lnR>
                    <a:lnT>
                      <a:noFill/>
                    </a:lnT>
                    <a:lnB>
                      <a:noFill/>
                    </a:lnB>
                  </a:tcPr>
                </a:tc>
                <a:tc>
                  <a:txBody>
                    <a:bodyPr/>
                    <a:lstStyle/>
                    <a:p>
                      <a:pPr algn="l" fontAlgn="ctr"/>
                      <a:r>
                        <a:rPr lang="en-US" sz="1600" b="0" i="0" u="none" strike="noStrike">
                          <a:solidFill>
                            <a:srgbClr val="000000"/>
                          </a:solidFill>
                          <a:effectLst/>
                          <a:latin typeface="Calibri"/>
                          <a:cs typeface="Calibri"/>
                        </a:rPr>
                        <a:t>Insect</a:t>
                      </a:r>
                      <a:endParaRPr lang="en-US"/>
                    </a:p>
                  </a:txBody>
                  <a:tcPr marL="9525" marR="9525" marT="9525" marB="0" anchor="ctr">
                    <a:lnL>
                      <a:noFill/>
                    </a:lnL>
                    <a:lnR>
                      <a:noFill/>
                    </a:lnR>
                    <a:lnT>
                      <a:noFill/>
                    </a:lnT>
                    <a:lnB>
                      <a:noFill/>
                    </a:lnB>
                  </a:tcPr>
                </a:tc>
                <a:extLst>
                  <a:ext uri="{0D108BD9-81ED-4DB2-BD59-A6C34878D82A}">
                    <a16:rowId xmlns:a16="http://schemas.microsoft.com/office/drawing/2014/main" val="369809946"/>
                  </a:ext>
                </a:extLst>
              </a:tr>
              <a:tr h="345712">
                <a:tc>
                  <a:txBody>
                    <a:bodyPr/>
                    <a:lstStyle/>
                    <a:p>
                      <a:pPr algn="l" fontAlgn="ctr"/>
                      <a:r>
                        <a:rPr lang="en-US" sz="1600" b="0" i="0" u="none" strike="noStrike">
                          <a:solidFill>
                            <a:srgbClr val="000000"/>
                          </a:solidFill>
                          <a:effectLst/>
                          <a:latin typeface="Calibri"/>
                          <a:cs typeface="Calibri"/>
                        </a:rPr>
                        <a:t>Monarch Butterfly </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ctr">
                    <a:lnL>
                      <a:noFill/>
                    </a:lnL>
                    <a:lnR>
                      <a:noFill/>
                    </a:lnR>
                    <a:lnT>
                      <a:noFill/>
                    </a:lnT>
                    <a:lnB>
                      <a:noFill/>
                    </a:lnB>
                  </a:tcPr>
                </a:tc>
                <a:tc>
                  <a:txBody>
                    <a:bodyPr/>
                    <a:lstStyle/>
                    <a:p>
                      <a:pPr algn="l" fontAlgn="ctr"/>
                      <a:r>
                        <a:rPr lang="en-US" sz="1600" b="0" i="0" u="none" strike="noStrike">
                          <a:solidFill>
                            <a:srgbClr val="000000"/>
                          </a:solidFill>
                          <a:effectLst/>
                          <a:latin typeface="Calibri"/>
                          <a:cs typeface="Calibri"/>
                        </a:rPr>
                        <a:t>Candidate</a:t>
                      </a:r>
                    </a:p>
                  </a:txBody>
                  <a:tcPr marL="9525" marR="9525" marT="9525" marB="0" anchor="ctr">
                    <a:lnL>
                      <a:noFill/>
                    </a:lnL>
                    <a:lnR>
                      <a:noFill/>
                    </a:lnR>
                    <a:lnT>
                      <a:noFill/>
                    </a:lnT>
                    <a:lnB>
                      <a:noFill/>
                    </a:lnB>
                  </a:tcPr>
                </a:tc>
                <a:tc>
                  <a:txBody>
                    <a:bodyPr/>
                    <a:lstStyle/>
                    <a:p>
                      <a:pPr algn="l" fontAlgn="ctr"/>
                      <a:r>
                        <a:rPr lang="en-US" sz="1600" b="0" i="0" u="none" strike="noStrike">
                          <a:solidFill>
                            <a:srgbClr val="000000"/>
                          </a:solidFill>
                          <a:effectLst/>
                          <a:latin typeface="Calibri"/>
                          <a:cs typeface="Calibri"/>
                        </a:rPr>
                        <a:t>Insect</a:t>
                      </a:r>
                    </a:p>
                  </a:txBody>
                  <a:tcPr marL="9525" marR="9525" marT="9525" marB="0" anchor="ctr">
                    <a:lnL>
                      <a:noFill/>
                    </a:lnL>
                    <a:lnR>
                      <a:noFill/>
                    </a:lnR>
                    <a:lnT>
                      <a:noFill/>
                    </a:lnT>
                    <a:lnB>
                      <a:noFill/>
                    </a:lnB>
                  </a:tcPr>
                </a:tc>
                <a:extLst>
                  <a:ext uri="{0D108BD9-81ED-4DB2-BD59-A6C34878D82A}">
                    <a16:rowId xmlns:a16="http://schemas.microsoft.com/office/drawing/2014/main" val="2289840522"/>
                  </a:ext>
                </a:extLst>
              </a:tr>
              <a:tr h="345712">
                <a:tc>
                  <a:txBody>
                    <a:bodyPr/>
                    <a:lstStyle/>
                    <a:p>
                      <a:pPr algn="l" fontAlgn="ctr"/>
                      <a:endParaRPr lang="en-US" sz="1600" b="0" i="0" u="none" strike="noStrike">
                        <a:solidFill>
                          <a:srgbClr val="000000"/>
                        </a:solidFill>
                        <a:effectLst/>
                        <a:latin typeface="Calibri"/>
                        <a:cs typeface="Calibri"/>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1600" b="0" i="0" u="none" strike="noStrike">
                        <a:solidFill>
                          <a:srgbClr val="000000"/>
                        </a:solidFill>
                        <a:effectLst/>
                        <a:latin typeface="Calibri"/>
                        <a:cs typeface="Calibri"/>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en-US" sz="1600" b="0" i="0" u="none" strike="noStrike">
                        <a:solidFill>
                          <a:srgbClr val="000000"/>
                        </a:solidFill>
                        <a:effectLst/>
                        <a:latin typeface="Calibri"/>
                        <a:cs typeface="Calibri"/>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458950"/>
                  </a:ext>
                </a:extLst>
              </a:tr>
            </a:tbl>
          </a:graphicData>
        </a:graphic>
      </p:graphicFrame>
      <p:sp>
        <p:nvSpPr>
          <p:cNvPr id="6" name="Title 2">
            <a:extLst>
              <a:ext uri="{FF2B5EF4-FFF2-40B4-BE49-F238E27FC236}">
                <a16:creationId xmlns:a16="http://schemas.microsoft.com/office/drawing/2014/main" id="{C659AC33-D192-421D-BFD6-DE0F7A283D43}"/>
              </a:ext>
            </a:extLst>
          </p:cNvPr>
          <p:cNvSpPr txBox="1">
            <a:spLocks/>
          </p:cNvSpPr>
          <p:nvPr/>
        </p:nvSpPr>
        <p:spPr bwMode="auto">
          <a:xfrm>
            <a:off x="3764280" y="-14491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latin typeface="Calibri" panose="020F0502020204030204" pitchFamily="34" charset="0"/>
                <a:cs typeface="Calibri" panose="020F0502020204030204" pitchFamily="34" charset="0"/>
              </a:rPr>
              <a:t>Endangered Species</a:t>
            </a:r>
          </a:p>
        </p:txBody>
      </p:sp>
      <p:sp>
        <p:nvSpPr>
          <p:cNvPr id="9" name="TextBox 8">
            <a:extLst>
              <a:ext uri="{FF2B5EF4-FFF2-40B4-BE49-F238E27FC236}">
                <a16:creationId xmlns:a16="http://schemas.microsoft.com/office/drawing/2014/main" id="{42D5D316-9C36-48D2-8DF5-AF889DFA31B1}"/>
              </a:ext>
            </a:extLst>
          </p:cNvPr>
          <p:cNvSpPr txBox="1"/>
          <p:nvPr/>
        </p:nvSpPr>
        <p:spPr>
          <a:xfrm>
            <a:off x="7050358" y="5813603"/>
            <a:ext cx="744463" cy="276999"/>
          </a:xfrm>
          <a:prstGeom prst="rect">
            <a:avLst/>
          </a:prstGeom>
          <a:noFill/>
        </p:spPr>
        <p:txBody>
          <a:bodyPr wrap="square" rtlCol="0">
            <a:spAutoFit/>
          </a:bodyPr>
          <a:lstStyle/>
          <a:p>
            <a:r>
              <a:rPr lang="en-US" sz="1200" b="1">
                <a:solidFill>
                  <a:schemeClr val="tx2"/>
                </a:solidFill>
                <a:latin typeface="Calibri" panose="020F0502020204030204" pitchFamily="34" charset="0"/>
                <a:cs typeface="Calibri" panose="020F0502020204030204" pitchFamily="34" charset="0"/>
              </a:rPr>
              <a:t>USFWS</a:t>
            </a:r>
          </a:p>
        </p:txBody>
      </p:sp>
      <p:pic>
        <p:nvPicPr>
          <p:cNvPr id="2" name="Picture 1">
            <a:extLst>
              <a:ext uri="{FF2B5EF4-FFF2-40B4-BE49-F238E27FC236}">
                <a16:creationId xmlns:a16="http://schemas.microsoft.com/office/drawing/2014/main" id="{4E14D167-8239-C95F-D1EB-984E4183E97C}"/>
              </a:ext>
            </a:extLst>
          </p:cNvPr>
          <p:cNvPicPr>
            <a:picLocks noChangeAspect="1"/>
          </p:cNvPicPr>
          <p:nvPr/>
        </p:nvPicPr>
        <p:blipFill>
          <a:blip r:embed="rId3"/>
          <a:stretch>
            <a:fillRect/>
          </a:stretch>
        </p:blipFill>
        <p:spPr>
          <a:xfrm>
            <a:off x="1272405" y="2048068"/>
            <a:ext cx="2381250" cy="3562350"/>
          </a:xfrm>
          <a:prstGeom prst="rect">
            <a:avLst/>
          </a:prstGeom>
        </p:spPr>
      </p:pic>
      <p:pic>
        <p:nvPicPr>
          <p:cNvPr id="3" name="Picture 2">
            <a:extLst>
              <a:ext uri="{FF2B5EF4-FFF2-40B4-BE49-F238E27FC236}">
                <a16:creationId xmlns:a16="http://schemas.microsoft.com/office/drawing/2014/main" id="{4EABEE87-DF5C-72B2-9907-727D98F19526}"/>
              </a:ext>
            </a:extLst>
          </p:cNvPr>
          <p:cNvPicPr>
            <a:picLocks noChangeAspect="1"/>
          </p:cNvPicPr>
          <p:nvPr/>
        </p:nvPicPr>
        <p:blipFill>
          <a:blip r:embed="rId4"/>
          <a:stretch>
            <a:fillRect/>
          </a:stretch>
        </p:blipFill>
        <p:spPr>
          <a:xfrm>
            <a:off x="8234218" y="3495136"/>
            <a:ext cx="3120352" cy="2115241"/>
          </a:xfrm>
          <a:prstGeom prst="rect">
            <a:avLst/>
          </a:prstGeom>
        </p:spPr>
      </p:pic>
      <p:pic>
        <p:nvPicPr>
          <p:cNvPr id="15" name="Picture 14">
            <a:extLst>
              <a:ext uri="{FF2B5EF4-FFF2-40B4-BE49-F238E27FC236}">
                <a16:creationId xmlns:a16="http://schemas.microsoft.com/office/drawing/2014/main" id="{8D795024-B0FB-5D6E-C04C-A4B3735A9393}"/>
              </a:ext>
            </a:extLst>
          </p:cNvPr>
          <p:cNvPicPr>
            <a:picLocks noChangeAspect="1"/>
          </p:cNvPicPr>
          <p:nvPr/>
        </p:nvPicPr>
        <p:blipFill rotWithShape="1">
          <a:blip r:embed="rId5"/>
          <a:srcRect l="213" t="11574" r="5745" b="2556"/>
          <a:stretch/>
        </p:blipFill>
        <p:spPr>
          <a:xfrm>
            <a:off x="4162522" y="3497918"/>
            <a:ext cx="3501008" cy="2114483"/>
          </a:xfrm>
          <a:prstGeom prst="rect">
            <a:avLst/>
          </a:prstGeom>
        </p:spPr>
      </p:pic>
      <p:sp>
        <p:nvSpPr>
          <p:cNvPr id="16" name="TextBox 15">
            <a:extLst>
              <a:ext uri="{FF2B5EF4-FFF2-40B4-BE49-F238E27FC236}">
                <a16:creationId xmlns:a16="http://schemas.microsoft.com/office/drawing/2014/main" id="{85DD7B14-FE24-5D78-97A8-DC99097FDD3E}"/>
              </a:ext>
            </a:extLst>
          </p:cNvPr>
          <p:cNvSpPr txBox="1"/>
          <p:nvPr/>
        </p:nvSpPr>
        <p:spPr>
          <a:xfrm>
            <a:off x="2994119" y="2070485"/>
            <a:ext cx="6619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Arial"/>
                <a:ea typeface="ＭＳ Ｐゴシック"/>
                <a:cs typeface="Arial"/>
              </a:rPr>
              <a:t>USFWS</a:t>
            </a:r>
            <a:endParaRPr lang="en-US" sz="1000" b="1"/>
          </a:p>
        </p:txBody>
      </p:sp>
      <p:sp>
        <p:nvSpPr>
          <p:cNvPr id="17" name="TextBox 16">
            <a:extLst>
              <a:ext uri="{FF2B5EF4-FFF2-40B4-BE49-F238E27FC236}">
                <a16:creationId xmlns:a16="http://schemas.microsoft.com/office/drawing/2014/main" id="{41338BC1-C969-2800-0764-5A1D2343665A}"/>
              </a:ext>
            </a:extLst>
          </p:cNvPr>
          <p:cNvSpPr txBox="1"/>
          <p:nvPr/>
        </p:nvSpPr>
        <p:spPr>
          <a:xfrm>
            <a:off x="4094785" y="5418666"/>
            <a:ext cx="6850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Arial"/>
                <a:ea typeface="ＭＳ Ｐゴシック"/>
                <a:cs typeface="Arial"/>
              </a:rPr>
              <a:t>USFWS</a:t>
            </a:r>
            <a:endParaRPr lang="en-US" sz="1000" b="1"/>
          </a:p>
        </p:txBody>
      </p:sp>
      <p:sp>
        <p:nvSpPr>
          <p:cNvPr id="18" name="TextBox 17">
            <a:extLst>
              <a:ext uri="{FF2B5EF4-FFF2-40B4-BE49-F238E27FC236}">
                <a16:creationId xmlns:a16="http://schemas.microsoft.com/office/drawing/2014/main" id="{75202E94-1C59-050A-8911-F7ABE77F7A00}"/>
              </a:ext>
            </a:extLst>
          </p:cNvPr>
          <p:cNvSpPr txBox="1"/>
          <p:nvPr/>
        </p:nvSpPr>
        <p:spPr>
          <a:xfrm>
            <a:off x="10752664" y="5418666"/>
            <a:ext cx="6619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Arial"/>
                <a:ea typeface="ＭＳ Ｐゴシック"/>
                <a:cs typeface="Arial"/>
              </a:rPr>
              <a:t>USFWS</a:t>
            </a:r>
            <a:endParaRPr lang="en-US" sz="1000" b="1"/>
          </a:p>
        </p:txBody>
      </p:sp>
    </p:spTree>
    <p:extLst>
      <p:ext uri="{BB962C8B-B14F-4D97-AF65-F5344CB8AC3E}">
        <p14:creationId xmlns:p14="http://schemas.microsoft.com/office/powerpoint/2010/main" val="2925022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69C685D-643A-486A-BE80-1C11C9276222}"/>
              </a:ext>
            </a:extLst>
          </p:cNvPr>
          <p:cNvSpPr txBox="1">
            <a:spLocks/>
          </p:cNvSpPr>
          <p:nvPr/>
        </p:nvSpPr>
        <p:spPr bwMode="auto">
          <a:xfrm>
            <a:off x="3520440" y="-17229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r>
              <a:rPr lang="en-US">
                <a:latin typeface="Calibri" panose="020F0502020204030204" pitchFamily="34" charset="0"/>
                <a:cs typeface="Calibri" panose="020F0502020204030204" pitchFamily="34" charset="0"/>
              </a:rPr>
              <a:t>Migratory Bird Species</a:t>
            </a:r>
          </a:p>
        </p:txBody>
      </p:sp>
      <p:graphicFrame>
        <p:nvGraphicFramePr>
          <p:cNvPr id="5" name="Content Placeholder 16">
            <a:extLst>
              <a:ext uri="{FF2B5EF4-FFF2-40B4-BE49-F238E27FC236}">
                <a16:creationId xmlns:a16="http://schemas.microsoft.com/office/drawing/2014/main" id="{1E111215-8815-4FCE-8FB8-D9F08C8A744B}"/>
              </a:ext>
            </a:extLst>
          </p:cNvPr>
          <p:cNvGraphicFramePr>
            <a:graphicFrameLocks/>
          </p:cNvGraphicFramePr>
          <p:nvPr/>
        </p:nvGraphicFramePr>
        <p:xfrm>
          <a:off x="6070600" y="1218621"/>
          <a:ext cx="5238947" cy="4040803"/>
        </p:xfrm>
        <a:graphic>
          <a:graphicData uri="http://schemas.openxmlformats.org/drawingml/2006/table">
            <a:tbl>
              <a:tblPr/>
              <a:tblGrid>
                <a:gridCol w="3052048">
                  <a:extLst>
                    <a:ext uri="{9D8B030D-6E8A-4147-A177-3AD203B41FA5}">
                      <a16:colId xmlns:a16="http://schemas.microsoft.com/office/drawing/2014/main" val="1315520501"/>
                    </a:ext>
                  </a:extLst>
                </a:gridCol>
                <a:gridCol w="2186899">
                  <a:extLst>
                    <a:ext uri="{9D8B030D-6E8A-4147-A177-3AD203B41FA5}">
                      <a16:colId xmlns:a16="http://schemas.microsoft.com/office/drawing/2014/main" val="1948064354"/>
                    </a:ext>
                  </a:extLst>
                </a:gridCol>
              </a:tblGrid>
              <a:tr h="310831">
                <a:tc>
                  <a:txBody>
                    <a:bodyPr/>
                    <a:lstStyle/>
                    <a:p>
                      <a:pPr algn="l" fontAlgn="b"/>
                      <a:r>
                        <a:rPr lang="en-US" sz="1800" b="1" i="0" u="none" strike="noStrike">
                          <a:solidFill>
                            <a:srgbClr val="000000"/>
                          </a:solidFill>
                          <a:effectLst/>
                          <a:latin typeface="Calibri"/>
                          <a:cs typeface="Calibri"/>
                        </a:rPr>
                        <a:t>Common Name</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1800" b="1" i="0" u="none" strike="noStrike">
                          <a:solidFill>
                            <a:srgbClr val="000000"/>
                          </a:solidFill>
                          <a:effectLst/>
                          <a:latin typeface="Calibri"/>
                          <a:cs typeface="Calibri"/>
                        </a:rPr>
                        <a:t>Breeding Period</a:t>
                      </a:r>
                    </a:p>
                  </a:txBody>
                  <a:tcPr marL="9525" marR="9525" marT="9525"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6718960"/>
                  </a:ext>
                </a:extLst>
              </a:tr>
              <a:tr h="310831">
                <a:tc>
                  <a:txBody>
                    <a:bodyPr/>
                    <a:lstStyle/>
                    <a:p>
                      <a:pPr algn="l" fontAlgn="b"/>
                      <a:r>
                        <a:rPr lang="en-US" sz="1800" b="0" i="0" u="none" strike="noStrike">
                          <a:solidFill>
                            <a:srgbClr val="000000"/>
                          </a:solidFill>
                          <a:effectLst/>
                          <a:latin typeface="Calibri"/>
                          <a:cs typeface="Calibri"/>
                        </a:rPr>
                        <a:t>American Golden-plover</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b"/>
                      <a:r>
                        <a:rPr lang="en-US" sz="1800" b="0" i="0" u="none" strike="noStrike">
                          <a:solidFill>
                            <a:srgbClr val="000000"/>
                          </a:solidFill>
                          <a:effectLst/>
                          <a:latin typeface="Calibri"/>
                          <a:cs typeface="Calibri"/>
                        </a:rPr>
                        <a:t>Breeds elsewhere</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177688331"/>
                  </a:ext>
                </a:extLst>
              </a:tr>
              <a:tr h="310831">
                <a:tc>
                  <a:txBody>
                    <a:bodyPr/>
                    <a:lstStyle/>
                    <a:p>
                      <a:pPr lvl="0" algn="l">
                        <a:buNone/>
                      </a:pPr>
                      <a:r>
                        <a:rPr lang="en-US" sz="1800" b="0" i="0" u="none" strike="noStrike">
                          <a:solidFill>
                            <a:srgbClr val="000000"/>
                          </a:solidFill>
                          <a:effectLst/>
                          <a:latin typeface="Calibri"/>
                          <a:cs typeface="Calibri"/>
                        </a:rPr>
                        <a:t>Bald eagle </a:t>
                      </a:r>
                      <a:endParaRPr lang="en-US"/>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Dec 1 - Aug 31</a:t>
                      </a:r>
                      <a:endParaRPr lang="en-US"/>
                    </a:p>
                  </a:txBody>
                  <a:tcPr marL="9525" marR="9525" marT="9525" marB="0" anchor="b">
                    <a:lnL>
                      <a:noFill/>
                    </a:lnL>
                    <a:lnR>
                      <a:noFill/>
                    </a:lnR>
                    <a:lnT>
                      <a:noFill/>
                    </a:lnT>
                    <a:lnB>
                      <a:noFill/>
                    </a:lnB>
                  </a:tcPr>
                </a:tc>
                <a:extLst>
                  <a:ext uri="{0D108BD9-81ED-4DB2-BD59-A6C34878D82A}">
                    <a16:rowId xmlns:a16="http://schemas.microsoft.com/office/drawing/2014/main" val="1628203533"/>
                  </a:ext>
                </a:extLst>
              </a:tr>
              <a:tr h="310831">
                <a:tc>
                  <a:txBody>
                    <a:bodyPr/>
                    <a:lstStyle/>
                    <a:p>
                      <a:pPr lvl="0" algn="l">
                        <a:buNone/>
                      </a:pPr>
                      <a:r>
                        <a:rPr lang="en-US" sz="1800" b="0" i="0" u="none" strike="noStrike">
                          <a:solidFill>
                            <a:srgbClr val="000000"/>
                          </a:solidFill>
                          <a:effectLst/>
                          <a:latin typeface="Calibri"/>
                          <a:cs typeface="Calibri"/>
                        </a:rPr>
                        <a:t>Black tern</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May 15 - Aug 20</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228298185"/>
                  </a:ext>
                </a:extLst>
              </a:tr>
              <a:tr h="310831">
                <a:tc>
                  <a:txBody>
                    <a:bodyPr/>
                    <a:lstStyle/>
                    <a:p>
                      <a:pPr lvl="0" algn="l">
                        <a:buNone/>
                      </a:pPr>
                      <a:r>
                        <a:rPr lang="en-US" sz="1800" b="0" i="0" u="none" strike="noStrike">
                          <a:solidFill>
                            <a:srgbClr val="000000"/>
                          </a:solidFill>
                          <a:effectLst/>
                          <a:latin typeface="Calibri"/>
                          <a:cs typeface="Calibri"/>
                        </a:rPr>
                        <a:t>Bobolink</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May 20 - July 31</a:t>
                      </a:r>
                    </a:p>
                  </a:txBody>
                  <a:tcPr marL="9525" marR="9525" marT="9525" marB="0" anchor="b">
                    <a:lnL>
                      <a:noFill/>
                    </a:lnL>
                    <a:lnR>
                      <a:noFill/>
                    </a:lnR>
                    <a:lnT>
                      <a:noFill/>
                    </a:lnT>
                    <a:lnB>
                      <a:noFill/>
                    </a:lnB>
                  </a:tcPr>
                </a:tc>
                <a:extLst>
                  <a:ext uri="{0D108BD9-81ED-4DB2-BD59-A6C34878D82A}">
                    <a16:rowId xmlns:a16="http://schemas.microsoft.com/office/drawing/2014/main" val="2597522295"/>
                  </a:ext>
                </a:extLst>
              </a:tr>
              <a:tr h="310831">
                <a:tc>
                  <a:txBody>
                    <a:bodyPr/>
                    <a:lstStyle/>
                    <a:p>
                      <a:pPr lvl="0" algn="l">
                        <a:buNone/>
                      </a:pPr>
                      <a:r>
                        <a:rPr lang="en-US" sz="1800" b="0" i="0" u="none" strike="noStrike">
                          <a:solidFill>
                            <a:srgbClr val="000000"/>
                          </a:solidFill>
                          <a:effectLst/>
                          <a:latin typeface="Calibri"/>
                          <a:cs typeface="Calibri"/>
                        </a:rPr>
                        <a:t>Clark's Grebe</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Jun 1 to Aug 31</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37172"/>
                  </a:ext>
                </a:extLst>
              </a:tr>
              <a:tr h="310831">
                <a:tc>
                  <a:txBody>
                    <a:bodyPr/>
                    <a:lstStyle/>
                    <a:p>
                      <a:pPr algn="l" fontAlgn="b"/>
                      <a:r>
                        <a:rPr lang="en-US" sz="1800" b="0" i="0" u="none" strike="noStrike">
                          <a:solidFill>
                            <a:srgbClr val="000000"/>
                          </a:solidFill>
                          <a:effectLst/>
                          <a:latin typeface="Calibri"/>
                          <a:cs typeface="Calibri"/>
                        </a:rPr>
                        <a:t>Franklin's Gull</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May 1 to Jul 31</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21860925"/>
                  </a:ext>
                </a:extLst>
              </a:tr>
              <a:tr h="310831">
                <a:tc>
                  <a:txBody>
                    <a:bodyPr/>
                    <a:lstStyle/>
                    <a:p>
                      <a:pPr algn="l" fontAlgn="b"/>
                      <a:r>
                        <a:rPr lang="en-US" sz="1800" b="0" i="0" u="none" strike="noStrike">
                          <a:solidFill>
                            <a:srgbClr val="000000"/>
                          </a:solidFill>
                          <a:effectLst/>
                          <a:latin typeface="Calibri"/>
                          <a:cs typeface="Calibri"/>
                        </a:rPr>
                        <a:t>Golden Eagle</a:t>
                      </a:r>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Jan 1 to Aug 31</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153430011"/>
                  </a:ext>
                </a:extLst>
              </a:tr>
              <a:tr h="310831">
                <a:tc>
                  <a:txBody>
                    <a:bodyPr/>
                    <a:lstStyle/>
                    <a:p>
                      <a:pPr algn="l" fontAlgn="b"/>
                      <a:r>
                        <a:rPr lang="en-US" sz="1800" b="0" i="0" u="none" strike="noStrike">
                          <a:solidFill>
                            <a:srgbClr val="000000"/>
                          </a:solidFill>
                          <a:effectLst/>
                          <a:latin typeface="Calibri"/>
                          <a:cs typeface="Calibri"/>
                        </a:rPr>
                        <a:t>Lesser yellowlegs </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cs typeface="Calibri"/>
                        </a:rPr>
                        <a:t>Breeds elsewhere</a:t>
                      </a:r>
                    </a:p>
                  </a:txBody>
                  <a:tcPr marL="9525" marR="9525" marT="9525" marB="0" anchor="b">
                    <a:lnL>
                      <a:noFill/>
                    </a:lnL>
                    <a:lnR>
                      <a:noFill/>
                    </a:lnR>
                    <a:lnT>
                      <a:noFill/>
                    </a:lnT>
                    <a:lnB>
                      <a:noFill/>
                    </a:lnB>
                  </a:tcPr>
                </a:tc>
                <a:extLst>
                  <a:ext uri="{0D108BD9-81ED-4DB2-BD59-A6C34878D82A}">
                    <a16:rowId xmlns:a16="http://schemas.microsoft.com/office/drawing/2014/main" val="385538042"/>
                  </a:ext>
                </a:extLst>
              </a:tr>
              <a:tr h="310831">
                <a:tc>
                  <a:txBody>
                    <a:bodyPr/>
                    <a:lstStyle/>
                    <a:p>
                      <a:pPr algn="l" fontAlgn="b"/>
                      <a:r>
                        <a:rPr lang="en-US" sz="1800" b="0" i="0" u="none" strike="noStrike">
                          <a:solidFill>
                            <a:srgbClr val="000000"/>
                          </a:solidFill>
                          <a:effectLst/>
                          <a:latin typeface="Calibri"/>
                          <a:cs typeface="Calibri"/>
                        </a:rPr>
                        <a:t>Long-eared Owl </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Mar 1 to Jul 15</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55493332"/>
                  </a:ext>
                </a:extLst>
              </a:tr>
              <a:tr h="310831">
                <a:tc>
                  <a:txBody>
                    <a:bodyPr/>
                    <a:lstStyle/>
                    <a:p>
                      <a:pPr algn="l" fontAlgn="b"/>
                      <a:r>
                        <a:rPr lang="en-US" sz="1800" b="0" i="0" u="none" strike="noStrike">
                          <a:solidFill>
                            <a:srgbClr val="000000"/>
                          </a:solidFill>
                          <a:effectLst/>
                          <a:latin typeface="Calibri"/>
                          <a:cs typeface="Calibri"/>
                        </a:rPr>
                        <a:t>Marbled Godwit</a:t>
                      </a:r>
                    </a:p>
                  </a:txBody>
                  <a:tcPr marL="9525" marR="9525" marT="9525" marB="0" anchor="b">
                    <a:lnL>
                      <a:noFill/>
                    </a:lnL>
                    <a:lnR>
                      <a:noFill/>
                    </a:lnR>
                    <a:lnT>
                      <a:noFill/>
                    </a:lnT>
                    <a:lnB>
                      <a:noFill/>
                    </a:lnB>
                  </a:tcPr>
                </a:tc>
                <a:tc>
                  <a:txBody>
                    <a:bodyPr/>
                    <a:lstStyle/>
                    <a:p>
                      <a:pPr lvl="0" algn="l">
                        <a:buNone/>
                      </a:pPr>
                      <a:r>
                        <a:rPr lang="en-US" sz="1800" b="0" i="0" u="none" strike="noStrike">
                          <a:solidFill>
                            <a:srgbClr val="000000"/>
                          </a:solidFill>
                          <a:effectLst/>
                          <a:latin typeface="Calibri"/>
                          <a:cs typeface="Calibri"/>
                        </a:rPr>
                        <a:t>May 1 to Jul 31</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089938196"/>
                  </a:ext>
                </a:extLst>
              </a:tr>
              <a:tr h="310831">
                <a:tc>
                  <a:txBody>
                    <a:bodyPr/>
                    <a:lstStyle/>
                    <a:p>
                      <a:pPr algn="l" fontAlgn="b"/>
                      <a:r>
                        <a:rPr lang="en-US" sz="1800" b="0" i="0" u="none" strike="noStrike">
                          <a:solidFill>
                            <a:srgbClr val="000000"/>
                          </a:solidFill>
                          <a:effectLst/>
                          <a:latin typeface="Calibri"/>
                          <a:cs typeface="Calibri"/>
                        </a:rPr>
                        <a:t>Western grebe</a:t>
                      </a:r>
                    </a:p>
                  </a:txBody>
                  <a:tcPr marL="9525" marR="9525" marT="9525" marB="0" anchor="b">
                    <a:lnL>
                      <a:noFill/>
                    </a:lnL>
                    <a:lnR>
                      <a:noFill/>
                    </a:lnR>
                    <a:lnT>
                      <a:noFill/>
                    </a:lnT>
                    <a:lnB>
                      <a:noFill/>
                    </a:lnB>
                  </a:tcPr>
                </a:tc>
                <a:tc>
                  <a:txBody>
                    <a:bodyPr/>
                    <a:lstStyle/>
                    <a:p>
                      <a:pPr algn="l" fontAlgn="b"/>
                      <a:r>
                        <a:rPr lang="en-US" sz="1800" b="0" i="0" u="none" strike="noStrike">
                          <a:solidFill>
                            <a:srgbClr val="000000"/>
                          </a:solidFill>
                          <a:effectLst/>
                          <a:latin typeface="Calibri"/>
                          <a:cs typeface="Calibri"/>
                        </a:rPr>
                        <a:t>Jun 1 - Aug 31</a:t>
                      </a:r>
                    </a:p>
                  </a:txBody>
                  <a:tcPr marL="9525" marR="9525" marT="9525" marB="0" anchor="b">
                    <a:lnL>
                      <a:noFill/>
                    </a:lnL>
                    <a:lnR>
                      <a:noFill/>
                    </a:lnR>
                    <a:lnT>
                      <a:noFill/>
                    </a:lnT>
                    <a:lnB>
                      <a:noFill/>
                    </a:lnB>
                  </a:tcPr>
                </a:tc>
                <a:extLst>
                  <a:ext uri="{0D108BD9-81ED-4DB2-BD59-A6C34878D82A}">
                    <a16:rowId xmlns:a16="http://schemas.microsoft.com/office/drawing/2014/main" val="3277890813"/>
                  </a:ext>
                </a:extLst>
              </a:tr>
              <a:tr h="310831">
                <a:tc>
                  <a:txBody>
                    <a:bodyPr/>
                    <a:lstStyle/>
                    <a:p>
                      <a:pPr algn="l" fontAlgn="b"/>
                      <a:r>
                        <a:rPr lang="en-US" sz="1800" b="0" i="0" u="none" strike="noStrike">
                          <a:solidFill>
                            <a:srgbClr val="000000"/>
                          </a:solidFill>
                          <a:effectLst/>
                          <a:latin typeface="Calibri"/>
                          <a:cs typeface="Calibri"/>
                        </a:rPr>
                        <a:t>Willet </a:t>
                      </a:r>
                      <a:endParaRPr lang="en-US" sz="1800" b="0" i="0" u="none" strike="noStrike">
                        <a:solidFill>
                          <a:srgbClr val="000000"/>
                        </a:solidFill>
                        <a:effectLst/>
                        <a:latin typeface="Calibri" panose="020F0502020204030204" pitchFamily="34" charset="0"/>
                        <a:cs typeface="Calibri" panose="020F0502020204030204" pitchFamily="34" charset="0"/>
                      </a:endParaRP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r>
                        <a:rPr lang="en-US" sz="1800" b="0" i="0" u="none" strike="noStrike">
                          <a:solidFill>
                            <a:srgbClr val="000000"/>
                          </a:solidFill>
                          <a:effectLst/>
                          <a:latin typeface="Calibri"/>
                          <a:cs typeface="Calibri"/>
                        </a:rPr>
                        <a:t>Apr 20 - Aug 5</a:t>
                      </a:r>
                    </a:p>
                  </a:txBody>
                  <a:tcPr marL="9525" marR="9525" marT="952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5976965"/>
                  </a:ext>
                </a:extLst>
              </a:tr>
            </a:tbl>
          </a:graphicData>
        </a:graphic>
      </p:graphicFrame>
      <p:pic>
        <p:nvPicPr>
          <p:cNvPr id="2" name="Picture 1">
            <a:extLst>
              <a:ext uri="{FF2B5EF4-FFF2-40B4-BE49-F238E27FC236}">
                <a16:creationId xmlns:a16="http://schemas.microsoft.com/office/drawing/2014/main" id="{80D3BE52-0D37-CC86-112A-7364D979A3A0}"/>
              </a:ext>
            </a:extLst>
          </p:cNvPr>
          <p:cNvPicPr>
            <a:picLocks noChangeAspect="1"/>
          </p:cNvPicPr>
          <p:nvPr/>
        </p:nvPicPr>
        <p:blipFill>
          <a:blip r:embed="rId3"/>
          <a:stretch>
            <a:fillRect/>
          </a:stretch>
        </p:blipFill>
        <p:spPr>
          <a:xfrm>
            <a:off x="560339" y="1059872"/>
            <a:ext cx="2743200" cy="1828800"/>
          </a:xfrm>
          <a:prstGeom prst="rect">
            <a:avLst/>
          </a:prstGeom>
        </p:spPr>
      </p:pic>
      <p:pic>
        <p:nvPicPr>
          <p:cNvPr id="3" name="Picture 2">
            <a:extLst>
              <a:ext uri="{FF2B5EF4-FFF2-40B4-BE49-F238E27FC236}">
                <a16:creationId xmlns:a16="http://schemas.microsoft.com/office/drawing/2014/main" id="{D1B4BA70-CCAB-F196-D0C9-7E584FAA62C8}"/>
              </a:ext>
            </a:extLst>
          </p:cNvPr>
          <p:cNvPicPr>
            <a:picLocks noChangeAspect="1"/>
          </p:cNvPicPr>
          <p:nvPr/>
        </p:nvPicPr>
        <p:blipFill>
          <a:blip r:embed="rId4"/>
          <a:stretch>
            <a:fillRect/>
          </a:stretch>
        </p:blipFill>
        <p:spPr>
          <a:xfrm>
            <a:off x="2996525" y="2471785"/>
            <a:ext cx="2427432" cy="2176126"/>
          </a:xfrm>
          <a:prstGeom prst="rect">
            <a:avLst/>
          </a:prstGeom>
        </p:spPr>
      </p:pic>
      <p:pic>
        <p:nvPicPr>
          <p:cNvPr id="10" name="Picture 9">
            <a:extLst>
              <a:ext uri="{FF2B5EF4-FFF2-40B4-BE49-F238E27FC236}">
                <a16:creationId xmlns:a16="http://schemas.microsoft.com/office/drawing/2014/main" id="{8BA54325-4B7B-7D84-1229-0DED192B3A0A}"/>
              </a:ext>
            </a:extLst>
          </p:cNvPr>
          <p:cNvPicPr>
            <a:picLocks noChangeAspect="1"/>
          </p:cNvPicPr>
          <p:nvPr/>
        </p:nvPicPr>
        <p:blipFill>
          <a:blip r:embed="rId5"/>
          <a:stretch>
            <a:fillRect/>
          </a:stretch>
        </p:blipFill>
        <p:spPr>
          <a:xfrm>
            <a:off x="875915" y="4174699"/>
            <a:ext cx="2743200" cy="1833690"/>
          </a:xfrm>
          <a:prstGeom prst="rect">
            <a:avLst/>
          </a:prstGeom>
        </p:spPr>
      </p:pic>
      <p:sp>
        <p:nvSpPr>
          <p:cNvPr id="12" name="TextBox 11">
            <a:extLst>
              <a:ext uri="{FF2B5EF4-FFF2-40B4-BE49-F238E27FC236}">
                <a16:creationId xmlns:a16="http://schemas.microsoft.com/office/drawing/2014/main" id="{50762671-3C2A-697F-952F-95C79797CD21}"/>
              </a:ext>
            </a:extLst>
          </p:cNvPr>
          <p:cNvSpPr txBox="1"/>
          <p:nvPr/>
        </p:nvSpPr>
        <p:spPr>
          <a:xfrm>
            <a:off x="3047998" y="5811212"/>
            <a:ext cx="6619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Arial"/>
                <a:ea typeface="ＭＳ Ｐゴシック"/>
                <a:cs typeface="Arial"/>
              </a:rPr>
              <a:t>USFWS</a:t>
            </a:r>
            <a:endParaRPr lang="en-US" sz="1000" b="1"/>
          </a:p>
        </p:txBody>
      </p:sp>
      <p:sp>
        <p:nvSpPr>
          <p:cNvPr id="14" name="TextBox 13">
            <a:extLst>
              <a:ext uri="{FF2B5EF4-FFF2-40B4-BE49-F238E27FC236}">
                <a16:creationId xmlns:a16="http://schemas.microsoft.com/office/drawing/2014/main" id="{5AC5B6F7-C404-C4A6-4638-A5EE91FA83AE}"/>
              </a:ext>
            </a:extLst>
          </p:cNvPr>
          <p:cNvSpPr txBox="1"/>
          <p:nvPr/>
        </p:nvSpPr>
        <p:spPr>
          <a:xfrm>
            <a:off x="4841392" y="2432243"/>
            <a:ext cx="6619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Arial"/>
                <a:ea typeface="ＭＳ Ｐゴシック"/>
                <a:cs typeface="Arial"/>
              </a:rPr>
              <a:t>USFWS</a:t>
            </a:r>
            <a:endParaRPr lang="en-US" sz="1000" b="1"/>
          </a:p>
        </p:txBody>
      </p:sp>
      <p:sp>
        <p:nvSpPr>
          <p:cNvPr id="16" name="TextBox 15">
            <a:extLst>
              <a:ext uri="{FF2B5EF4-FFF2-40B4-BE49-F238E27FC236}">
                <a16:creationId xmlns:a16="http://schemas.microsoft.com/office/drawing/2014/main" id="{51B30BAF-7D4C-4C74-51DE-695876F6C02A}"/>
              </a:ext>
            </a:extLst>
          </p:cNvPr>
          <p:cNvSpPr txBox="1"/>
          <p:nvPr/>
        </p:nvSpPr>
        <p:spPr>
          <a:xfrm>
            <a:off x="507998" y="1062182"/>
            <a:ext cx="66193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b="1">
                <a:latin typeface="Arial"/>
                <a:ea typeface="ＭＳ Ｐゴシック"/>
                <a:cs typeface="Arial"/>
              </a:rPr>
              <a:t>USFWS</a:t>
            </a:r>
            <a:endParaRPr lang="en-US" sz="1000" b="1"/>
          </a:p>
        </p:txBody>
      </p:sp>
    </p:spTree>
    <p:extLst>
      <p:ext uri="{BB962C8B-B14F-4D97-AF65-F5344CB8AC3E}">
        <p14:creationId xmlns:p14="http://schemas.microsoft.com/office/powerpoint/2010/main" val="316894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18DE5C-A6C5-467B-9D47-4D884B9A4AA4}"/>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Timeline for Water Control Manual Update</a:t>
            </a:r>
          </a:p>
        </p:txBody>
      </p:sp>
      <p:sp>
        <p:nvSpPr>
          <p:cNvPr id="4" name="Content Placeholder 3">
            <a:extLst>
              <a:ext uri="{FF2B5EF4-FFF2-40B4-BE49-F238E27FC236}">
                <a16:creationId xmlns:a16="http://schemas.microsoft.com/office/drawing/2014/main" id="{3BB4DE13-C8C4-4EAB-AA74-3C7CCCFEBA59}"/>
              </a:ext>
            </a:extLst>
          </p:cNvPr>
          <p:cNvSpPr>
            <a:spLocks noGrp="1"/>
          </p:cNvSpPr>
          <p:nvPr>
            <p:ph sz="quarter" idx="19"/>
          </p:nvPr>
        </p:nvSpPr>
        <p:spPr>
          <a:xfrm>
            <a:off x="1334971" y="1034670"/>
            <a:ext cx="10707680" cy="5023026"/>
          </a:xfrm>
        </p:spPr>
        <p:txBody>
          <a:bodyPr/>
          <a:lstStyle/>
          <a:p>
            <a:r>
              <a:rPr lang="en-US" sz="2400" b="1">
                <a:solidFill>
                  <a:schemeClr val="tx1"/>
                </a:solidFill>
                <a:latin typeface="Calibri" panose="020F0502020204030204" pitchFamily="34" charset="0"/>
                <a:cs typeface="Calibri" panose="020F0502020204030204" pitchFamily="34" charset="0"/>
              </a:rPr>
              <a:t>Part 1: Sep 8 – Nov 10, 2023</a:t>
            </a:r>
          </a:p>
          <a:p>
            <a:pPr marL="285750" indent="-285750">
              <a:buFont typeface="Wingdings" panose="05000000000000000000" pitchFamily="2" charset="2"/>
              <a:buChar char="q"/>
            </a:pPr>
            <a:r>
              <a:rPr lang="en-US" sz="1800">
                <a:solidFill>
                  <a:schemeClr val="tx1"/>
                </a:solidFill>
                <a:latin typeface="Calibri" panose="020F0502020204030204" pitchFamily="34" charset="0"/>
                <a:cs typeface="Calibri" panose="020F0502020204030204" pitchFamily="34" charset="0"/>
              </a:rPr>
              <a:t>Collect and organize public comments on areas for possible improvement</a:t>
            </a:r>
          </a:p>
          <a:p>
            <a:endParaRPr lang="en-US" sz="1800">
              <a:solidFill>
                <a:schemeClr val="tx1"/>
              </a:solidFill>
              <a:latin typeface="Calibri" panose="020F0502020204030204" pitchFamily="34" charset="0"/>
              <a:cs typeface="Calibri" panose="020F0502020204030204" pitchFamily="34" charset="0"/>
            </a:endParaRPr>
          </a:p>
          <a:p>
            <a:r>
              <a:rPr lang="en-US" sz="2400" b="1">
                <a:solidFill>
                  <a:schemeClr val="tx1"/>
                </a:solidFill>
                <a:latin typeface="Calibri" panose="020F0502020204030204" pitchFamily="34" charset="0"/>
                <a:cs typeface="Calibri" panose="020F0502020204030204" pitchFamily="34" charset="0"/>
              </a:rPr>
              <a:t>Part 1: Nov 2023 – Apr 2024</a:t>
            </a:r>
          </a:p>
          <a:p>
            <a:pPr marL="285750" indent="-285750">
              <a:buFont typeface="Wingdings" panose="05000000000000000000" pitchFamily="2" charset="2"/>
              <a:buChar char="q"/>
            </a:pPr>
            <a:r>
              <a:rPr lang="en-US" sz="1800">
                <a:solidFill>
                  <a:schemeClr val="tx1"/>
                </a:solidFill>
                <a:latin typeface="Calibri" panose="020F0502020204030204" pitchFamily="34" charset="0"/>
                <a:cs typeface="Calibri" panose="020F0502020204030204" pitchFamily="34" charset="0"/>
              </a:rPr>
              <a:t>Prepare modeling and performance indicators</a:t>
            </a:r>
          </a:p>
          <a:p>
            <a:pPr marL="285750" indent="-285750">
              <a:buFont typeface="Wingdings" panose="05000000000000000000" pitchFamily="2" charset="2"/>
              <a:buChar char="q"/>
            </a:pPr>
            <a:r>
              <a:rPr lang="en-US" sz="1800">
                <a:solidFill>
                  <a:schemeClr val="tx1"/>
                </a:solidFill>
                <a:latin typeface="Calibri" panose="020F0502020204030204" pitchFamily="34" charset="0"/>
                <a:cs typeface="Calibri" panose="020F0502020204030204" pitchFamily="34" charset="0"/>
              </a:rPr>
              <a:t>Study alternatives based on feedback on areas for possible improvement</a:t>
            </a:r>
          </a:p>
          <a:p>
            <a:endParaRPr lang="en-US" sz="1800">
              <a:solidFill>
                <a:schemeClr val="tx1"/>
              </a:solidFill>
              <a:latin typeface="Calibri" panose="020F0502020204030204" pitchFamily="34" charset="0"/>
              <a:cs typeface="Calibri" panose="020F0502020204030204" pitchFamily="34" charset="0"/>
            </a:endParaRPr>
          </a:p>
          <a:p>
            <a:r>
              <a:rPr lang="en-US" sz="2400" b="1">
                <a:solidFill>
                  <a:schemeClr val="tx1"/>
                </a:solidFill>
                <a:latin typeface="Calibri" panose="020F0502020204030204" pitchFamily="34" charset="0"/>
                <a:cs typeface="Calibri" panose="020F0502020204030204" pitchFamily="34" charset="0"/>
              </a:rPr>
              <a:t>Part 1: Apr – Jun 2024</a:t>
            </a:r>
          </a:p>
          <a:p>
            <a:pPr marL="285750" indent="-285750">
              <a:buFont typeface="Wingdings" panose="05000000000000000000" pitchFamily="2" charset="2"/>
              <a:buChar char="q"/>
            </a:pPr>
            <a:r>
              <a:rPr lang="en-US" sz="1800">
                <a:solidFill>
                  <a:schemeClr val="tx1"/>
                </a:solidFill>
                <a:latin typeface="Calibri" panose="020F0502020204030204" pitchFamily="34" charset="0"/>
                <a:cs typeface="Calibri" panose="020F0502020204030204" pitchFamily="34" charset="0"/>
              </a:rPr>
              <a:t>Second set of public meetings and comment period on alternative operating plans</a:t>
            </a:r>
          </a:p>
          <a:p>
            <a:pPr marL="285750" indent="-285750">
              <a:buFont typeface="Wingdings" panose="05000000000000000000" pitchFamily="2" charset="2"/>
              <a:buChar char="q"/>
            </a:pPr>
            <a:endParaRPr lang="en-US" sz="1800">
              <a:solidFill>
                <a:schemeClr val="tx1"/>
              </a:solidFill>
              <a:latin typeface="Calibri" panose="020F0502020204030204" pitchFamily="34" charset="0"/>
              <a:cs typeface="Calibri" panose="020F0502020204030204" pitchFamily="34" charset="0"/>
            </a:endParaRPr>
          </a:p>
          <a:p>
            <a:r>
              <a:rPr lang="en-US" sz="2400" b="1">
                <a:solidFill>
                  <a:schemeClr val="tx1"/>
                </a:solidFill>
                <a:latin typeface="Calibri" panose="020F0502020204030204" pitchFamily="34" charset="0"/>
                <a:cs typeface="Calibri" panose="020F0502020204030204" pitchFamily="34" charset="0"/>
              </a:rPr>
              <a:t>Part 1: Jun – Sep 2024</a:t>
            </a:r>
          </a:p>
          <a:p>
            <a:pPr marL="285750" indent="-285750">
              <a:buFont typeface="Wingdings" panose="05000000000000000000" pitchFamily="2" charset="2"/>
              <a:buChar char="q"/>
            </a:pPr>
            <a:r>
              <a:rPr lang="en-US" sz="1800">
                <a:solidFill>
                  <a:schemeClr val="tx1"/>
                </a:solidFill>
                <a:latin typeface="Calibri" panose="020F0502020204030204" pitchFamily="34" charset="0"/>
                <a:cs typeface="Calibri" panose="020F0502020204030204" pitchFamily="34" charset="0"/>
              </a:rPr>
              <a:t>Study alternatives based on feedback on 1</a:t>
            </a:r>
            <a:r>
              <a:rPr lang="en-US" sz="1800" baseline="30000">
                <a:solidFill>
                  <a:schemeClr val="tx1"/>
                </a:solidFill>
                <a:latin typeface="Calibri" panose="020F0502020204030204" pitchFamily="34" charset="0"/>
                <a:cs typeface="Calibri" panose="020F0502020204030204" pitchFamily="34" charset="0"/>
              </a:rPr>
              <a:t>st</a:t>
            </a:r>
            <a:r>
              <a:rPr lang="en-US" sz="1800">
                <a:solidFill>
                  <a:schemeClr val="tx1"/>
                </a:solidFill>
                <a:latin typeface="Calibri" panose="020F0502020204030204" pitchFamily="34" charset="0"/>
                <a:cs typeface="Calibri" panose="020F0502020204030204" pitchFamily="34" charset="0"/>
              </a:rPr>
              <a:t> round of results</a:t>
            </a:r>
          </a:p>
          <a:p>
            <a:r>
              <a:rPr lang="en-US" sz="1800">
                <a:solidFill>
                  <a:schemeClr val="tx1"/>
                </a:solidFill>
                <a:latin typeface="Calibri" panose="020F0502020204030204" pitchFamily="34" charset="0"/>
                <a:cs typeface="Calibri" panose="020F0502020204030204" pitchFamily="34" charset="0"/>
              </a:rPr>
              <a:t> </a:t>
            </a:r>
          </a:p>
          <a:p>
            <a:r>
              <a:rPr lang="en-US" sz="2400" b="1">
                <a:solidFill>
                  <a:schemeClr val="accent4">
                    <a:lumMod val="75000"/>
                  </a:schemeClr>
                </a:solidFill>
                <a:latin typeface="Calibri" panose="020F0502020204030204" pitchFamily="34" charset="0"/>
                <a:cs typeface="Calibri" panose="020F0502020204030204" pitchFamily="34" charset="0"/>
              </a:rPr>
              <a:t>Part 2 of update </a:t>
            </a:r>
            <a:r>
              <a:rPr lang="en-US" sz="2400">
                <a:solidFill>
                  <a:schemeClr val="accent4">
                    <a:lumMod val="75000"/>
                  </a:schemeClr>
                </a:solidFill>
                <a:latin typeface="Calibri" panose="020F0502020204030204" pitchFamily="34" charset="0"/>
                <a:cs typeface="Calibri" panose="020F0502020204030204" pitchFamily="34" charset="0"/>
              </a:rPr>
              <a:t>(to be scheduled, pending funding)</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1800" b="0" i="0" u="none" strike="noStrike" kern="1200" cap="none" spc="0" normalizeH="0" baseline="0" noProof="0">
                <a:ln>
                  <a:noFill/>
                </a:ln>
                <a:solidFill>
                  <a:srgbClr val="3E6682">
                    <a:lumMod val="75000"/>
                  </a:srgbClr>
                </a:solidFill>
                <a:effectLst/>
                <a:uLnTx/>
                <a:uFillTx/>
                <a:latin typeface="Calibri" panose="020F0502020204030204" pitchFamily="34" charset="0"/>
                <a:ea typeface="ＭＳ Ｐゴシック" pitchFamily="34" charset="-128"/>
                <a:cs typeface="Calibri" panose="020F0502020204030204" pitchFamily="34" charset="0"/>
              </a:rPr>
              <a:t>Final set public meetings and comment period on recommended plan </a:t>
            </a:r>
          </a:p>
          <a:p>
            <a:pPr marL="285750" marR="0" lvl="0" indent="-285750" algn="l" defTabSz="914400" rtl="0" eaLnBrk="1" fontAlgn="base" latinLnBrk="0" hangingPunct="1">
              <a:lnSpc>
                <a:spcPct val="100000"/>
              </a:lnSpc>
              <a:spcBef>
                <a:spcPct val="0"/>
              </a:spcBef>
              <a:spcAft>
                <a:spcPct val="0"/>
              </a:spcAft>
              <a:buClrTx/>
              <a:buSzTx/>
              <a:buFont typeface="Wingdings" panose="05000000000000000000" pitchFamily="2" charset="2"/>
              <a:buChar char="q"/>
              <a:tabLst/>
              <a:defRPr/>
            </a:pPr>
            <a:r>
              <a:rPr kumimoji="0" lang="en-US" sz="1800" b="0" i="0" u="none" strike="noStrike" kern="1200" cap="none" spc="0" normalizeH="0" baseline="0" noProof="0">
                <a:ln>
                  <a:noFill/>
                </a:ln>
                <a:solidFill>
                  <a:srgbClr val="3E6682">
                    <a:lumMod val="75000"/>
                  </a:srgbClr>
                </a:solidFill>
                <a:effectLst/>
                <a:uLnTx/>
                <a:uFillTx/>
                <a:latin typeface="Calibri" panose="020F0502020204030204" pitchFamily="34" charset="0"/>
                <a:ea typeface="ＭＳ Ｐゴシック" pitchFamily="34" charset="-128"/>
                <a:cs typeface="Calibri" panose="020F0502020204030204" pitchFamily="34" charset="0"/>
              </a:rPr>
              <a:t>Approval of plan and approval of updated Water Control Manual</a:t>
            </a:r>
          </a:p>
          <a:p>
            <a:r>
              <a:rPr lang="en-US" sz="2400">
                <a:solidFill>
                  <a:schemeClr val="accent4">
                    <a:lumMod val="75000"/>
                  </a:schemeClr>
                </a:solidFill>
                <a:latin typeface="Calibri" panose="020F0502020204030204" pitchFamily="34" charset="0"/>
                <a:cs typeface="Calibri" panose="020F0502020204030204" pitchFamily="34" charset="0"/>
              </a:rPr>
              <a:t> </a:t>
            </a:r>
          </a:p>
          <a:p>
            <a:endParaRPr lang="en-US" sz="2000">
              <a:solidFill>
                <a:schemeClr val="tx1"/>
              </a:solidFill>
              <a:latin typeface="Calibri" panose="020F0502020204030204" pitchFamily="34" charset="0"/>
              <a:cs typeface="Calibri" panose="020F0502020204030204" pitchFamily="34" charset="0"/>
            </a:endParaRPr>
          </a:p>
        </p:txBody>
      </p:sp>
      <p:sp>
        <p:nvSpPr>
          <p:cNvPr id="10" name="Arrow: Right 9">
            <a:extLst>
              <a:ext uri="{FF2B5EF4-FFF2-40B4-BE49-F238E27FC236}">
                <a16:creationId xmlns:a16="http://schemas.microsoft.com/office/drawing/2014/main" id="{889D59EE-8D82-40B4-9AB9-2517E340E3B9}"/>
              </a:ext>
            </a:extLst>
          </p:cNvPr>
          <p:cNvSpPr/>
          <p:nvPr/>
        </p:nvSpPr>
        <p:spPr>
          <a:xfrm>
            <a:off x="541867" y="1006482"/>
            <a:ext cx="850048" cy="484632"/>
          </a:xfrm>
          <a:prstGeom prst="rightArrow">
            <a:avLst/>
          </a:prstGeom>
          <a:solidFill>
            <a:schemeClr val="tx1">
              <a:alpha val="89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tx2"/>
                </a:solidFill>
                <a:latin typeface="Calibri" panose="020F0502020204030204" pitchFamily="34" charset="0"/>
                <a:cs typeface="Calibri" panose="020F0502020204030204" pitchFamily="34" charset="0"/>
              </a:rPr>
              <a:t>NOW</a:t>
            </a:r>
          </a:p>
        </p:txBody>
      </p:sp>
      <p:pic>
        <p:nvPicPr>
          <p:cNvPr id="12" name="Graphic 11" descr="Users outline">
            <a:extLst>
              <a:ext uri="{FF2B5EF4-FFF2-40B4-BE49-F238E27FC236}">
                <a16:creationId xmlns:a16="http://schemas.microsoft.com/office/drawing/2014/main" id="{78B2FE63-5C34-4C37-9B91-5A301B6BA7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67" y="1260030"/>
            <a:ext cx="646332" cy="646332"/>
          </a:xfrm>
          <a:prstGeom prst="rect">
            <a:avLst/>
          </a:prstGeom>
        </p:spPr>
      </p:pic>
      <p:pic>
        <p:nvPicPr>
          <p:cNvPr id="13" name="Graphic 12" descr="Users outline">
            <a:extLst>
              <a:ext uri="{FF2B5EF4-FFF2-40B4-BE49-F238E27FC236}">
                <a16:creationId xmlns:a16="http://schemas.microsoft.com/office/drawing/2014/main" id="{F04C43D7-2F70-4C52-9178-6A68558996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67" y="3105834"/>
            <a:ext cx="646332" cy="646332"/>
          </a:xfrm>
          <a:prstGeom prst="rect">
            <a:avLst/>
          </a:prstGeom>
        </p:spPr>
      </p:pic>
      <p:pic>
        <p:nvPicPr>
          <p:cNvPr id="14" name="Graphic 13" descr="Users outline">
            <a:extLst>
              <a:ext uri="{FF2B5EF4-FFF2-40B4-BE49-F238E27FC236}">
                <a16:creationId xmlns:a16="http://schemas.microsoft.com/office/drawing/2014/main" id="{779B0AB2-A44B-478B-BEAE-057FC4693A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67" y="4947435"/>
            <a:ext cx="646332" cy="646332"/>
          </a:xfrm>
          <a:prstGeom prst="rect">
            <a:avLst/>
          </a:prstGeom>
        </p:spPr>
      </p:pic>
      <p:pic>
        <p:nvPicPr>
          <p:cNvPr id="15" name="Graphic 14" descr="Users outline">
            <a:extLst>
              <a:ext uri="{FF2B5EF4-FFF2-40B4-BE49-F238E27FC236}">
                <a16:creationId xmlns:a16="http://schemas.microsoft.com/office/drawing/2014/main" id="{60983E04-4059-4502-BC87-8DE8FE8438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8178" y="5374289"/>
            <a:ext cx="646332" cy="646332"/>
          </a:xfrm>
          <a:prstGeom prst="rect">
            <a:avLst/>
          </a:prstGeom>
        </p:spPr>
      </p:pic>
      <p:sp>
        <p:nvSpPr>
          <p:cNvPr id="16" name="TextBox 15">
            <a:extLst>
              <a:ext uri="{FF2B5EF4-FFF2-40B4-BE49-F238E27FC236}">
                <a16:creationId xmlns:a16="http://schemas.microsoft.com/office/drawing/2014/main" id="{105DC6E6-E1E8-4E3E-951C-9ED0B2A6E3C4}"/>
              </a:ext>
            </a:extLst>
          </p:cNvPr>
          <p:cNvSpPr txBox="1"/>
          <p:nvPr/>
        </p:nvSpPr>
        <p:spPr>
          <a:xfrm>
            <a:off x="9722495" y="5823330"/>
            <a:ext cx="2269067" cy="646331"/>
          </a:xfrm>
          <a:prstGeom prst="rect">
            <a:avLst/>
          </a:prstGeom>
          <a:noFill/>
        </p:spPr>
        <p:txBody>
          <a:bodyPr wrap="square" rtlCol="0">
            <a:spAutoFit/>
          </a:bodyPr>
          <a:lstStyle/>
          <a:p>
            <a:r>
              <a:rPr lang="en-US" sz="1800">
                <a:solidFill>
                  <a:srgbClr val="A29A92"/>
                </a:solidFill>
                <a:latin typeface="Calibri" panose="020F0502020204030204" pitchFamily="34" charset="0"/>
                <a:cs typeface="Calibri" panose="020F0502020204030204" pitchFamily="34" charset="0"/>
              </a:rPr>
              <a:t>Opportunities for public input </a:t>
            </a:r>
          </a:p>
        </p:txBody>
      </p:sp>
    </p:spTree>
    <p:extLst>
      <p:ext uri="{BB962C8B-B14F-4D97-AF65-F5344CB8AC3E}">
        <p14:creationId xmlns:p14="http://schemas.microsoft.com/office/powerpoint/2010/main" val="2198885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DADC-D32D-42B9-89EB-99FC66D6A066}"/>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How to Share input</a:t>
            </a:r>
          </a:p>
        </p:txBody>
      </p:sp>
      <p:sp>
        <p:nvSpPr>
          <p:cNvPr id="3" name="TextBox 2">
            <a:extLst>
              <a:ext uri="{FF2B5EF4-FFF2-40B4-BE49-F238E27FC236}">
                <a16:creationId xmlns:a16="http://schemas.microsoft.com/office/drawing/2014/main" id="{EEFF1F6E-07FF-41D8-9314-1E1D86A62BAE}"/>
              </a:ext>
            </a:extLst>
          </p:cNvPr>
          <p:cNvSpPr txBox="1"/>
          <p:nvPr/>
        </p:nvSpPr>
        <p:spPr>
          <a:xfrm>
            <a:off x="349956" y="1355714"/>
            <a:ext cx="6428412" cy="3349507"/>
          </a:xfrm>
          <a:prstGeom prst="rect">
            <a:avLst/>
          </a:prstGeom>
          <a:noFill/>
        </p:spPr>
        <p:txBody>
          <a:bodyPr wrap="square" lIns="91440" tIns="45720" rIns="91440" bIns="45720" rtlCol="0" anchor="t">
            <a:spAutoFit/>
          </a:bodyPr>
          <a:lstStyle/>
          <a:p>
            <a:pPr fontAlgn="auto">
              <a:lnSpc>
                <a:spcPct val="150000"/>
              </a:lnSpc>
              <a:spcBef>
                <a:spcPts val="0"/>
              </a:spcBef>
              <a:spcAft>
                <a:spcPts val="0"/>
              </a:spcAft>
              <a:defRPr/>
            </a:pPr>
            <a:r>
              <a:rPr lang="en-US" sz="3200" b="1">
                <a:solidFill>
                  <a:srgbClr val="E2575C"/>
                </a:solidFill>
                <a:latin typeface="Calibri"/>
                <a:ea typeface="+mn-ea"/>
                <a:cs typeface="Calibri"/>
              </a:rPr>
              <a:t>Share comments by 10 Nov 2023: </a:t>
            </a:r>
            <a:endParaRPr kumimoji="0" lang="en-US" sz="3200" b="1" i="0" u="none" strike="noStrike" kern="1200" cap="none" spc="0" normalizeH="0" baseline="0" noProof="0">
              <a:ln>
                <a:noFill/>
              </a:ln>
              <a:solidFill>
                <a:srgbClr val="E2575C"/>
              </a:solidFill>
              <a:effectLst/>
              <a:uLnTx/>
              <a:uFillTx/>
              <a:latin typeface="Calibri" panose="020F0502020204030204" pitchFamily="34" charset="0"/>
              <a:ea typeface="+mn-ea"/>
              <a:cs typeface="Calibri" panose="020F0502020204030204" pitchFamily="34" charset="0"/>
            </a:endParaRPr>
          </a:p>
          <a:p>
            <a:pPr fontAlgn="auto">
              <a:lnSpc>
                <a:spcPct val="150000"/>
              </a:lnSpc>
              <a:spcBef>
                <a:spcPts val="0"/>
              </a:spcBef>
              <a:spcAft>
                <a:spcPts val="0"/>
              </a:spcAft>
              <a:defRPr/>
            </a:pPr>
            <a:r>
              <a:rPr lang="en-US" sz="2800">
                <a:solidFill>
                  <a:schemeClr val="tx1">
                    <a:lumMod val="75000"/>
                    <a:lumOff val="25000"/>
                  </a:schemeClr>
                </a:solidFill>
                <a:latin typeface="Calibri"/>
                <a:ea typeface="+mn-ea"/>
                <a:cs typeface="Calibri"/>
              </a:rPr>
              <a:t>1. </a:t>
            </a:r>
            <a:r>
              <a:rPr kumimoji="0" lang="en-US" sz="2800" b="1" i="0" u="none" strike="noStrike" kern="1200" cap="none" spc="0" normalizeH="0" baseline="0" noProof="0">
                <a:ln>
                  <a:noFill/>
                </a:ln>
                <a:solidFill>
                  <a:schemeClr val="tx1">
                    <a:lumMod val="75000"/>
                    <a:lumOff val="25000"/>
                  </a:schemeClr>
                </a:solidFill>
                <a:effectLst/>
                <a:uLnTx/>
                <a:uFillTx/>
                <a:latin typeface="Calibri"/>
                <a:ea typeface="+mn-ea"/>
                <a:cs typeface="Calibri"/>
              </a:rPr>
              <a:t>Written</a:t>
            </a:r>
            <a:r>
              <a:rPr kumimoji="0" lang="en-US" sz="2800" b="0" i="0" u="none" strike="noStrike" kern="1200" cap="none" spc="0" normalizeH="0" baseline="0" noProof="0">
                <a:ln>
                  <a:noFill/>
                </a:ln>
                <a:solidFill>
                  <a:schemeClr val="tx1">
                    <a:lumMod val="75000"/>
                    <a:lumOff val="25000"/>
                  </a:schemeClr>
                </a:solidFill>
                <a:effectLst/>
                <a:uLnTx/>
                <a:uFillTx/>
                <a:latin typeface="Calibri"/>
                <a:ea typeface="+mn-ea"/>
                <a:cs typeface="Calibri"/>
              </a:rPr>
              <a:t> in open house session</a:t>
            </a:r>
            <a:r>
              <a:rPr lang="en-US" sz="2800">
                <a:solidFill>
                  <a:schemeClr val="tx1">
                    <a:lumMod val="75000"/>
                    <a:lumOff val="25000"/>
                  </a:schemeClr>
                </a:solidFill>
                <a:latin typeface="Calibri"/>
                <a:ea typeface="+mn-ea"/>
                <a:cs typeface="Calibri"/>
              </a:rPr>
              <a:t> </a:t>
            </a:r>
            <a:endParaRPr lang="en-US" sz="2800" b="0" i="0" u="none" strike="noStrike" kern="1200" cap="none" spc="0" normalizeH="0" baseline="0" noProof="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a:p>
            <a:pPr fontAlgn="auto">
              <a:lnSpc>
                <a:spcPct val="150000"/>
              </a:lnSpc>
              <a:spcBef>
                <a:spcPts val="0"/>
              </a:spcBef>
              <a:spcAft>
                <a:spcPts val="0"/>
              </a:spcAft>
              <a:defRPr/>
            </a:pPr>
            <a:r>
              <a:rPr kumimoji="0" lang="en-US" sz="2800" b="0" i="0" u="none" strike="noStrike" kern="1200" cap="none" spc="0" normalizeH="0" baseline="0" noProof="0">
                <a:ln>
                  <a:noFill/>
                </a:ln>
                <a:solidFill>
                  <a:schemeClr val="tx1">
                    <a:lumMod val="75000"/>
                    <a:lumOff val="25000"/>
                  </a:schemeClr>
                </a:solidFill>
                <a:effectLst/>
                <a:uLnTx/>
                <a:uFillTx/>
                <a:latin typeface="Calibri"/>
                <a:ea typeface="+mn-ea"/>
                <a:cs typeface="Calibri"/>
              </a:rPr>
              <a:t>2. </a:t>
            </a:r>
            <a:r>
              <a:rPr kumimoji="0" lang="en-US" sz="2800" b="1" i="0" u="none" strike="noStrike" kern="1200" cap="none" spc="0" normalizeH="0" baseline="0" noProof="0">
                <a:ln>
                  <a:noFill/>
                </a:ln>
                <a:solidFill>
                  <a:schemeClr val="tx1">
                    <a:lumMod val="75000"/>
                    <a:lumOff val="25000"/>
                  </a:schemeClr>
                </a:solidFill>
                <a:effectLst/>
                <a:uLnTx/>
                <a:uFillTx/>
                <a:latin typeface="Calibri"/>
                <a:ea typeface="+mn-ea"/>
                <a:cs typeface="Calibri"/>
              </a:rPr>
              <a:t>Electronically</a:t>
            </a:r>
            <a:r>
              <a:rPr kumimoji="0" lang="en-US" sz="2800" b="0" i="0" u="none" strike="noStrike" kern="1200" cap="none" spc="0" normalizeH="0" baseline="0" noProof="0">
                <a:ln>
                  <a:noFill/>
                </a:ln>
                <a:solidFill>
                  <a:schemeClr val="tx1">
                    <a:lumMod val="75000"/>
                    <a:lumOff val="25000"/>
                  </a:schemeClr>
                </a:solidFill>
                <a:effectLst/>
                <a:uLnTx/>
                <a:uFillTx/>
                <a:latin typeface="Calibri"/>
                <a:ea typeface="+mn-ea"/>
                <a:cs typeface="Calibri"/>
              </a:rPr>
              <a:t> to </a:t>
            </a:r>
            <a:r>
              <a:rPr lang="en-US" sz="2800">
                <a:solidFill>
                  <a:schemeClr val="tx1">
                    <a:lumMod val="75000"/>
                    <a:lumOff val="25000"/>
                  </a:schemeClr>
                </a:solidFill>
                <a:latin typeface="Calibri"/>
                <a:ea typeface="+mn-ea"/>
                <a:cs typeface="Calibri"/>
              </a:rPr>
              <a:t> </a:t>
            </a:r>
            <a:r>
              <a:rPr lang="en-US" sz="2800" err="1">
                <a:solidFill>
                  <a:schemeClr val="tx1">
                    <a:lumMod val="75000"/>
                    <a:lumOff val="25000"/>
                  </a:schemeClr>
                </a:solidFill>
                <a:latin typeface="Calibri"/>
                <a:ea typeface="+mn-ea"/>
                <a:cs typeface="Calibri"/>
                <a:hlinkClick r:id="rId3">
                  <a:extLst>
                    <a:ext uri="{A12FA001-AC4F-418D-AE19-62706E023703}">
                      <ahyp:hlinkClr xmlns:ahyp="http://schemas.microsoft.com/office/drawing/2018/hyperlinkcolor" val="tx"/>
                    </a:ext>
                  </a:extLst>
                </a:hlinkClick>
              </a:rPr>
              <a:t>LakeAshtabula</a:t>
            </a:r>
            <a:r>
              <a:rPr kumimoji="0" lang="en-US" sz="2800" b="0" i="0" u="none" strike="noStrike" kern="1200" cap="none" spc="0" normalizeH="0" baseline="0" noProof="0">
                <a:ln>
                  <a:noFill/>
                </a:ln>
                <a:solidFill>
                  <a:schemeClr val="tx1">
                    <a:lumMod val="75000"/>
                    <a:lumOff val="25000"/>
                  </a:schemeClr>
                </a:solidFill>
                <a:effectLst/>
                <a:uLnTx/>
                <a:uFillTx/>
                <a:latin typeface="Calibri"/>
                <a:ea typeface="+mn-ea"/>
                <a:cs typeface="Calibri"/>
                <a:hlinkClick r:id="rId3">
                  <a:extLst>
                    <a:ext uri="{A12FA001-AC4F-418D-AE19-62706E023703}">
                      <ahyp:hlinkClr xmlns:ahyp="http://schemas.microsoft.com/office/drawing/2018/hyperlinkcolor" val="tx"/>
                    </a:ext>
                  </a:extLst>
                </a:hlinkClick>
              </a:rPr>
              <a:t>@usace.army.mil</a:t>
            </a:r>
            <a:r>
              <a:rPr lang="en-US" sz="2800">
                <a:solidFill>
                  <a:schemeClr val="tx1">
                    <a:lumMod val="75000"/>
                    <a:lumOff val="25000"/>
                  </a:schemeClr>
                </a:solidFill>
                <a:latin typeface="Calibri"/>
                <a:ea typeface="+mn-ea"/>
                <a:cs typeface="Calibri"/>
              </a:rPr>
              <a:t> </a:t>
            </a:r>
            <a:endParaRPr lang="en-US" sz="3200">
              <a:solidFill>
                <a:schemeClr val="tx1">
                  <a:lumMod val="75000"/>
                  <a:lumOff val="25000"/>
                </a:schemeClr>
              </a:solidFill>
              <a:highlight>
                <a:srgbClr val="FFFF00"/>
              </a:highlight>
              <a:latin typeface="Calibri"/>
              <a:ea typeface="+mn-ea"/>
              <a:cs typeface="Calibri"/>
            </a:endParaRPr>
          </a:p>
          <a:p>
            <a:pPr marL="0" marR="0" lvl="0" indent="0" algn="l" defTabSz="914400">
              <a:lnSpc>
                <a:spcPct val="150000"/>
              </a:lnSpc>
              <a:spcBef>
                <a:spcPts val="0"/>
              </a:spcBef>
              <a:spcAft>
                <a:spcPts val="0"/>
              </a:spcAft>
              <a:buClrTx/>
              <a:buSzTx/>
              <a:buFontTx/>
              <a:buNone/>
              <a:tabLst/>
              <a:defRPr/>
            </a:pPr>
            <a:endParaRPr lang="en-US" sz="2800" b="0" i="0" u="none" strike="noStrike" kern="1200" cap="none" spc="0" normalizeH="0" baseline="0" noProof="0">
              <a:ln>
                <a:noFill/>
              </a:ln>
              <a:solidFill>
                <a:schemeClr val="tx1">
                  <a:lumMod val="75000"/>
                  <a:lumOff val="25000"/>
                </a:schemeClr>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C85118F9-8609-4306-A14F-7999F0E1FF68}"/>
              </a:ext>
            </a:extLst>
          </p:cNvPr>
          <p:cNvSpPr txBox="1"/>
          <p:nvPr/>
        </p:nvSpPr>
        <p:spPr>
          <a:xfrm>
            <a:off x="8281555" y="1970468"/>
            <a:ext cx="3418609" cy="3477875"/>
          </a:xfrm>
          <a:prstGeom prst="rect">
            <a:avLst/>
          </a:prstGeom>
          <a:noFill/>
        </p:spPr>
        <p:txBody>
          <a:bodyPr wrap="square" rtlCol="0">
            <a:spAutoFit/>
          </a:bodyPr>
          <a:lstStyle/>
          <a:p>
            <a:r>
              <a:rPr lang="en-US" sz="2000">
                <a:solidFill>
                  <a:schemeClr val="tx1">
                    <a:lumMod val="65000"/>
                    <a:lumOff val="35000"/>
                  </a:schemeClr>
                </a:solidFill>
                <a:latin typeface="Calibri" panose="020F0502020204030204" pitchFamily="34" charset="0"/>
                <a:cs typeface="Calibri" panose="020F0502020204030204" pitchFamily="34" charset="0"/>
              </a:rPr>
              <a:t>Lake sedimentation</a:t>
            </a:r>
          </a:p>
          <a:p>
            <a:endParaRPr lang="en-US" sz="2000">
              <a:solidFill>
                <a:schemeClr val="tx1">
                  <a:lumMod val="65000"/>
                  <a:lumOff val="35000"/>
                </a:schemeClr>
              </a:solidFill>
              <a:latin typeface="Calibri" panose="020F0502020204030204" pitchFamily="34" charset="0"/>
              <a:cs typeface="Calibri" panose="020F0502020204030204" pitchFamily="34" charset="0"/>
            </a:endParaRPr>
          </a:p>
          <a:p>
            <a:r>
              <a:rPr lang="en-US" sz="2000">
                <a:solidFill>
                  <a:schemeClr val="tx1">
                    <a:lumMod val="65000"/>
                    <a:lumOff val="35000"/>
                  </a:schemeClr>
                </a:solidFill>
                <a:latin typeface="Calibri" panose="020F0502020204030204" pitchFamily="34" charset="0"/>
                <a:cs typeface="Calibri" panose="020F0502020204030204" pitchFamily="34" charset="0"/>
              </a:rPr>
              <a:t>Changes to normal pool elevation (higher or lower)</a:t>
            </a:r>
          </a:p>
          <a:p>
            <a:endParaRPr lang="en-US" sz="2000">
              <a:solidFill>
                <a:schemeClr val="tx1">
                  <a:lumMod val="65000"/>
                  <a:lumOff val="35000"/>
                </a:schemeClr>
              </a:solidFill>
              <a:latin typeface="Calibri" panose="020F0502020204030204" pitchFamily="34" charset="0"/>
              <a:cs typeface="Calibri" panose="020F0502020204030204" pitchFamily="34" charset="0"/>
            </a:endParaRPr>
          </a:p>
          <a:p>
            <a:r>
              <a:rPr lang="en-US" sz="2000">
                <a:solidFill>
                  <a:schemeClr val="tx1">
                    <a:lumMod val="65000"/>
                    <a:lumOff val="35000"/>
                  </a:schemeClr>
                </a:solidFill>
                <a:latin typeface="Calibri" panose="020F0502020204030204" pitchFamily="34" charset="0"/>
                <a:cs typeface="Calibri" panose="020F0502020204030204" pitchFamily="34" charset="0"/>
              </a:rPr>
              <a:t>Changes to outflow from dam</a:t>
            </a:r>
          </a:p>
          <a:p>
            <a:endParaRPr lang="en-US" sz="2000">
              <a:solidFill>
                <a:schemeClr val="tx1">
                  <a:lumMod val="65000"/>
                  <a:lumOff val="35000"/>
                </a:schemeClr>
              </a:solidFill>
              <a:latin typeface="Calibri" panose="020F0502020204030204" pitchFamily="34" charset="0"/>
              <a:cs typeface="Calibri" panose="020F0502020204030204" pitchFamily="34" charset="0"/>
            </a:endParaRPr>
          </a:p>
          <a:p>
            <a:r>
              <a:rPr lang="en-US" sz="2000">
                <a:solidFill>
                  <a:schemeClr val="tx1">
                    <a:lumMod val="65000"/>
                    <a:lumOff val="35000"/>
                  </a:schemeClr>
                </a:solidFill>
                <a:latin typeface="Calibri" panose="020F0502020204030204" pitchFamily="34" charset="0"/>
                <a:cs typeface="Calibri" panose="020F0502020204030204" pitchFamily="34" charset="0"/>
              </a:rPr>
              <a:t>Modifications for environmental benefits </a:t>
            </a:r>
          </a:p>
          <a:p>
            <a:endParaRPr lang="en-US" sz="2000">
              <a:solidFill>
                <a:schemeClr val="tx1">
                  <a:lumMod val="65000"/>
                  <a:lumOff val="35000"/>
                </a:schemeClr>
              </a:solidFill>
              <a:latin typeface="Calibri" panose="020F0502020204030204" pitchFamily="34" charset="0"/>
              <a:cs typeface="Calibri" panose="020F0502020204030204" pitchFamily="34" charset="0"/>
            </a:endParaRPr>
          </a:p>
          <a:p>
            <a:r>
              <a:rPr lang="en-US" sz="2000">
                <a:solidFill>
                  <a:schemeClr val="tx1">
                    <a:lumMod val="65000"/>
                    <a:lumOff val="35000"/>
                  </a:schemeClr>
                </a:solidFill>
                <a:latin typeface="Calibri" panose="020F0502020204030204" pitchFamily="34" charset="0"/>
                <a:cs typeface="Calibri" panose="020F0502020204030204" pitchFamily="34" charset="0"/>
              </a:rPr>
              <a:t>Other ideas?  </a:t>
            </a:r>
          </a:p>
        </p:txBody>
      </p:sp>
      <p:sp>
        <p:nvSpPr>
          <p:cNvPr id="5" name="TextBox 4">
            <a:extLst>
              <a:ext uri="{FF2B5EF4-FFF2-40B4-BE49-F238E27FC236}">
                <a16:creationId xmlns:a16="http://schemas.microsoft.com/office/drawing/2014/main" id="{D2FD9F7C-5827-4F36-95C8-28B16C1301E8}"/>
              </a:ext>
            </a:extLst>
          </p:cNvPr>
          <p:cNvSpPr txBox="1"/>
          <p:nvPr/>
        </p:nvSpPr>
        <p:spPr>
          <a:xfrm>
            <a:off x="7305700" y="962826"/>
            <a:ext cx="4394463" cy="830997"/>
          </a:xfrm>
          <a:prstGeom prst="rect">
            <a:avLst/>
          </a:prstGeom>
          <a:solidFill>
            <a:schemeClr val="tx1">
              <a:lumMod val="75000"/>
              <a:lumOff val="25000"/>
            </a:schemeClr>
          </a:solidFill>
        </p:spPr>
        <p:txBody>
          <a:bodyPr wrap="square" rtlCol="0">
            <a:spAutoFit/>
          </a:bodyPr>
          <a:lstStyle/>
          <a:p>
            <a:r>
              <a:rPr lang="en-US" b="1">
                <a:solidFill>
                  <a:schemeClr val="tx2"/>
                </a:solidFill>
                <a:latin typeface="Calibri" panose="020F0502020204030204" pitchFamily="34" charset="0"/>
                <a:cs typeface="Calibri" panose="020F0502020204030204" pitchFamily="34" charset="0"/>
              </a:rPr>
              <a:t>An updated water control manual could address: </a:t>
            </a:r>
          </a:p>
        </p:txBody>
      </p:sp>
      <p:pic>
        <p:nvPicPr>
          <p:cNvPr id="7" name="Graphic 6" descr="Arrow: Slight curve with solid fill">
            <a:extLst>
              <a:ext uri="{FF2B5EF4-FFF2-40B4-BE49-F238E27FC236}">
                <a16:creationId xmlns:a16="http://schemas.microsoft.com/office/drawing/2014/main" id="{981F6E20-830D-4E32-935A-C4C18B29C17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64308" y="3575839"/>
            <a:ext cx="914400" cy="418085"/>
          </a:xfrm>
          <a:prstGeom prst="rect">
            <a:avLst/>
          </a:prstGeom>
        </p:spPr>
      </p:pic>
      <p:pic>
        <p:nvPicPr>
          <p:cNvPr id="9" name="Graphic 8" descr="Arrow Down with solid fill">
            <a:extLst>
              <a:ext uri="{FF2B5EF4-FFF2-40B4-BE49-F238E27FC236}">
                <a16:creationId xmlns:a16="http://schemas.microsoft.com/office/drawing/2014/main" id="{01583C53-3276-4C4B-9D92-3DFC8F8BC3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18481" y="2568112"/>
            <a:ext cx="572963" cy="573323"/>
          </a:xfrm>
          <a:prstGeom prst="rect">
            <a:avLst/>
          </a:prstGeom>
        </p:spPr>
      </p:pic>
      <p:pic>
        <p:nvPicPr>
          <p:cNvPr id="11" name="Graphic 10" descr="Arrow Up with solid fill">
            <a:extLst>
              <a:ext uri="{FF2B5EF4-FFF2-40B4-BE49-F238E27FC236}">
                <a16:creationId xmlns:a16="http://schemas.microsoft.com/office/drawing/2014/main" id="{52D31423-C022-4337-9BBA-398E4AB447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02897" y="2568111"/>
            <a:ext cx="572963" cy="573323"/>
          </a:xfrm>
          <a:prstGeom prst="rect">
            <a:avLst/>
          </a:prstGeom>
        </p:spPr>
      </p:pic>
      <p:pic>
        <p:nvPicPr>
          <p:cNvPr id="13" name="Graphic 12" descr="Boat launch outline">
            <a:extLst>
              <a:ext uri="{FF2B5EF4-FFF2-40B4-BE49-F238E27FC236}">
                <a16:creationId xmlns:a16="http://schemas.microsoft.com/office/drawing/2014/main" id="{B2868623-4533-4E55-8807-BA596053045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19746" y="4777466"/>
            <a:ext cx="914400" cy="914400"/>
          </a:xfrm>
          <a:prstGeom prst="rect">
            <a:avLst/>
          </a:prstGeom>
        </p:spPr>
      </p:pic>
      <p:pic>
        <p:nvPicPr>
          <p:cNvPr id="18" name="Graphic 17" descr="Fish outline">
            <a:extLst>
              <a:ext uri="{FF2B5EF4-FFF2-40B4-BE49-F238E27FC236}">
                <a16:creationId xmlns:a16="http://schemas.microsoft.com/office/drawing/2014/main" id="{8B7CA2AA-A6EB-4FF0-9AC3-AE877A4FA83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39148" y="4285208"/>
            <a:ext cx="589353" cy="589353"/>
          </a:xfrm>
          <a:prstGeom prst="rect">
            <a:avLst/>
          </a:prstGeom>
        </p:spPr>
      </p:pic>
      <p:pic>
        <p:nvPicPr>
          <p:cNvPr id="20" name="Graphic 19" descr="Waterfall scene with solid fill">
            <a:extLst>
              <a:ext uri="{FF2B5EF4-FFF2-40B4-BE49-F238E27FC236}">
                <a16:creationId xmlns:a16="http://schemas.microsoft.com/office/drawing/2014/main" id="{E0B4F95C-B2E4-4CBA-A85D-E07AAD26C434}"/>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t="73459"/>
          <a:stretch/>
        </p:blipFill>
        <p:spPr>
          <a:xfrm>
            <a:off x="7284978" y="2078883"/>
            <a:ext cx="914400" cy="242693"/>
          </a:xfrm>
          <a:prstGeom prst="rect">
            <a:avLst/>
          </a:prstGeom>
        </p:spPr>
      </p:pic>
      <p:pic>
        <p:nvPicPr>
          <p:cNvPr id="22" name="Graphic 21" descr="Wave with solid fill">
            <a:extLst>
              <a:ext uri="{FF2B5EF4-FFF2-40B4-BE49-F238E27FC236}">
                <a16:creationId xmlns:a16="http://schemas.microsoft.com/office/drawing/2014/main" id="{99DDEC07-8EEC-4389-95D5-BBDC39FD4206}"/>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t="71825"/>
          <a:stretch/>
        </p:blipFill>
        <p:spPr>
          <a:xfrm>
            <a:off x="7402923" y="3113162"/>
            <a:ext cx="748047" cy="210891"/>
          </a:xfrm>
          <a:prstGeom prst="rect">
            <a:avLst/>
          </a:prstGeom>
        </p:spPr>
      </p:pic>
      <p:pic>
        <p:nvPicPr>
          <p:cNvPr id="24" name="Graphic 23" descr="Sparrow outline">
            <a:extLst>
              <a:ext uri="{FF2B5EF4-FFF2-40B4-BE49-F238E27FC236}">
                <a16:creationId xmlns:a16="http://schemas.microsoft.com/office/drawing/2014/main" id="{CD13FB23-9C35-4F85-9ED1-FF65FA30B3B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075728" y="4011339"/>
            <a:ext cx="785419" cy="785419"/>
          </a:xfrm>
          <a:prstGeom prst="rect">
            <a:avLst/>
          </a:prstGeom>
        </p:spPr>
      </p:pic>
      <p:pic>
        <p:nvPicPr>
          <p:cNvPr id="27" name="Graphic 26" descr="Waterfall scene with solid fill">
            <a:extLst>
              <a:ext uri="{FF2B5EF4-FFF2-40B4-BE49-F238E27FC236}">
                <a16:creationId xmlns:a16="http://schemas.microsoft.com/office/drawing/2014/main" id="{48A56207-07C9-438D-B70E-7B49EDCFC55E}"/>
              </a:ext>
            </a:extLst>
          </p:cNvPr>
          <p:cNvPicPr>
            <a:picLocks noChangeAspect="1"/>
          </p:cNvPicPr>
          <p:nvPr/>
        </p:nvPicPr>
        <p:blipFill rotWithShape="1">
          <a:blip r:embed="rId20">
            <a:extLst>
              <a:ext uri="{96DAC541-7B7A-43D3-8B79-37D633B846F1}">
                <asvg:svgBlip xmlns:asvg="http://schemas.microsoft.com/office/drawing/2016/SVG/main" r:embed="rId21"/>
              </a:ext>
            </a:extLst>
          </a:blip>
          <a:srcRect t="73458" b="14315"/>
          <a:stretch/>
        </p:blipFill>
        <p:spPr>
          <a:xfrm>
            <a:off x="7284978" y="2088424"/>
            <a:ext cx="914400" cy="111805"/>
          </a:xfrm>
          <a:prstGeom prst="rect">
            <a:avLst/>
          </a:prstGeom>
        </p:spPr>
      </p:pic>
      <p:sp>
        <p:nvSpPr>
          <p:cNvPr id="28" name="Rectangle 27">
            <a:extLst>
              <a:ext uri="{FF2B5EF4-FFF2-40B4-BE49-F238E27FC236}">
                <a16:creationId xmlns:a16="http://schemas.microsoft.com/office/drawing/2014/main" id="{544B648E-F220-42AA-B5B7-3B051268E5EB}"/>
              </a:ext>
            </a:extLst>
          </p:cNvPr>
          <p:cNvSpPr/>
          <p:nvPr/>
        </p:nvSpPr>
        <p:spPr>
          <a:xfrm>
            <a:off x="7402924" y="3486059"/>
            <a:ext cx="97642" cy="248986"/>
          </a:xfrm>
          <a:prstGeom prst="rect">
            <a:avLst/>
          </a:prstGeom>
          <a:solidFill>
            <a:srgbClr val="3F4339">
              <a:alpha val="8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353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DADC-D32D-42B9-89EB-99FC66D6A066}"/>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Finding Additional Info</a:t>
            </a:r>
          </a:p>
        </p:txBody>
      </p:sp>
      <p:sp>
        <p:nvSpPr>
          <p:cNvPr id="3" name="TextBox 2">
            <a:extLst>
              <a:ext uri="{FF2B5EF4-FFF2-40B4-BE49-F238E27FC236}">
                <a16:creationId xmlns:a16="http://schemas.microsoft.com/office/drawing/2014/main" id="{EEFF1F6E-07FF-41D8-9314-1E1D86A62BAE}"/>
              </a:ext>
            </a:extLst>
          </p:cNvPr>
          <p:cNvSpPr txBox="1"/>
          <p:nvPr/>
        </p:nvSpPr>
        <p:spPr>
          <a:xfrm>
            <a:off x="149082" y="1295037"/>
            <a:ext cx="6233568" cy="156966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lang="en-US" sz="3200">
                <a:solidFill>
                  <a:srgbClr val="C00000"/>
                </a:solidFill>
                <a:latin typeface="Calibri" panose="020F0502020204030204" pitchFamily="34" charset="0"/>
                <a:ea typeface="+mn-ea"/>
                <a:cs typeface="Calibri" panose="020F0502020204030204" pitchFamily="34" charset="0"/>
              </a:rPr>
              <a:t>www.</a:t>
            </a:r>
            <a:r>
              <a:rPr kumimoji="0" lang="en-US" sz="3200" b="0"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mvp.usace.army.mil/Missions/Recreation/Lake-Ashtabula-</a:t>
            </a:r>
            <a:r>
              <a:rPr kumimoji="0" lang="en-US" sz="3200" b="0" i="0" u="none" strike="noStrike" kern="1200" cap="none" spc="0" normalizeH="0" baseline="0" noProof="0" err="1">
                <a:ln>
                  <a:noFill/>
                </a:ln>
                <a:solidFill>
                  <a:srgbClr val="C00000"/>
                </a:solidFill>
                <a:effectLst/>
                <a:uLnTx/>
                <a:uFillTx/>
                <a:latin typeface="Calibri" panose="020F0502020204030204" pitchFamily="34" charset="0"/>
                <a:ea typeface="+mn-ea"/>
                <a:cs typeface="Calibri" panose="020F0502020204030204" pitchFamily="34" charset="0"/>
              </a:rPr>
              <a:t>Baldhill</a:t>
            </a:r>
            <a:r>
              <a:rPr kumimoji="0" lang="en-US" sz="3200" b="0" i="0" u="none" strike="noStrike" kern="1200" cap="none" spc="0" normalizeH="0" baseline="0" noProof="0">
                <a:ln>
                  <a:noFill/>
                </a:ln>
                <a:solidFill>
                  <a:srgbClr val="C00000"/>
                </a:solidFill>
                <a:effectLst/>
                <a:uLnTx/>
                <a:uFillTx/>
                <a:latin typeface="Calibri" panose="020F0502020204030204" pitchFamily="34" charset="0"/>
                <a:ea typeface="+mn-ea"/>
                <a:cs typeface="Calibri" panose="020F0502020204030204" pitchFamily="34" charset="0"/>
              </a:rPr>
              <a:t>-Dam/</a:t>
            </a:r>
          </a:p>
        </p:txBody>
      </p:sp>
      <p:sp>
        <p:nvSpPr>
          <p:cNvPr id="6" name="Rectangle 5">
            <a:extLst>
              <a:ext uri="{FF2B5EF4-FFF2-40B4-BE49-F238E27FC236}">
                <a16:creationId xmlns:a16="http://schemas.microsoft.com/office/drawing/2014/main" id="{9536281B-A0CC-4065-B951-8CEC33AD8569}"/>
              </a:ext>
            </a:extLst>
          </p:cNvPr>
          <p:cNvSpPr/>
          <p:nvPr/>
        </p:nvSpPr>
        <p:spPr>
          <a:xfrm>
            <a:off x="6382650" y="1295037"/>
            <a:ext cx="505818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2C448A"/>
                </a:solidFill>
                <a:effectLst/>
                <a:uLnTx/>
                <a:uFillTx/>
                <a:latin typeface="Calibri" panose="020F0502020204030204" pitchFamily="34" charset="0"/>
                <a:ea typeface="+mn-ea"/>
                <a:cs typeface="Calibri" panose="020F0502020204030204" pitchFamily="34" charset="0"/>
              </a:rPr>
              <a:t>www.mvp-wc.usace.army.mil</a:t>
            </a:r>
          </a:p>
        </p:txBody>
      </p:sp>
      <p:sp>
        <p:nvSpPr>
          <p:cNvPr id="16" name="TextBox 15">
            <a:extLst>
              <a:ext uri="{FF2B5EF4-FFF2-40B4-BE49-F238E27FC236}">
                <a16:creationId xmlns:a16="http://schemas.microsoft.com/office/drawing/2014/main" id="{99995178-FCC0-4B1D-8FBD-9D5017752AC2}"/>
              </a:ext>
            </a:extLst>
          </p:cNvPr>
          <p:cNvSpPr txBox="1"/>
          <p:nvPr/>
        </p:nvSpPr>
        <p:spPr>
          <a:xfrm>
            <a:off x="149082" y="1099750"/>
            <a:ext cx="3805850" cy="338554"/>
          </a:xfrm>
          <a:prstGeom prst="rect">
            <a:avLst/>
          </a:prstGeom>
          <a:noFill/>
        </p:spPr>
        <p:txBody>
          <a:bodyPr wrap="none" rtlCol="0">
            <a:spAutoFit/>
          </a:bodyPr>
          <a:lstStyle/>
          <a:p>
            <a:r>
              <a:rPr lang="en-US" sz="1600" b="1">
                <a:solidFill>
                  <a:srgbClr val="C00000"/>
                </a:solidFill>
                <a:latin typeface="Calibri" panose="020F0502020204030204" pitchFamily="34" charset="0"/>
                <a:cs typeface="Calibri" panose="020F0502020204030204" pitchFamily="34" charset="0"/>
              </a:rPr>
              <a:t>GENERAL LAKE ASHTABULA INFOMATION: </a:t>
            </a:r>
          </a:p>
        </p:txBody>
      </p:sp>
      <p:sp>
        <p:nvSpPr>
          <p:cNvPr id="17" name="TextBox 16">
            <a:extLst>
              <a:ext uri="{FF2B5EF4-FFF2-40B4-BE49-F238E27FC236}">
                <a16:creationId xmlns:a16="http://schemas.microsoft.com/office/drawing/2014/main" id="{2EF0BF96-FB88-436C-A550-5437D9789688}"/>
              </a:ext>
            </a:extLst>
          </p:cNvPr>
          <p:cNvSpPr txBox="1"/>
          <p:nvPr/>
        </p:nvSpPr>
        <p:spPr>
          <a:xfrm>
            <a:off x="6382650" y="1099750"/>
            <a:ext cx="2163349" cy="338554"/>
          </a:xfrm>
          <a:prstGeom prst="rect">
            <a:avLst/>
          </a:prstGeom>
          <a:noFill/>
        </p:spPr>
        <p:txBody>
          <a:bodyPr wrap="none" rtlCol="0">
            <a:spAutoFit/>
          </a:bodyPr>
          <a:lstStyle/>
          <a:p>
            <a:r>
              <a:rPr lang="en-US" sz="1600" b="1">
                <a:solidFill>
                  <a:srgbClr val="2C448A"/>
                </a:solidFill>
                <a:latin typeface="Calibri" panose="020F0502020204030204" pitchFamily="34" charset="0"/>
                <a:cs typeface="Calibri" panose="020F0502020204030204" pitchFamily="34" charset="0"/>
              </a:rPr>
              <a:t>UPDATED GAGE DATA:  </a:t>
            </a:r>
          </a:p>
        </p:txBody>
      </p:sp>
      <p:pic>
        <p:nvPicPr>
          <p:cNvPr id="7" name="Picture 6">
            <a:extLst>
              <a:ext uri="{FF2B5EF4-FFF2-40B4-BE49-F238E27FC236}">
                <a16:creationId xmlns:a16="http://schemas.microsoft.com/office/drawing/2014/main" id="{33209E10-0B25-ECCF-021A-B8859202D0E6}"/>
              </a:ext>
            </a:extLst>
          </p:cNvPr>
          <p:cNvPicPr>
            <a:picLocks noChangeAspect="1"/>
          </p:cNvPicPr>
          <p:nvPr/>
        </p:nvPicPr>
        <p:blipFill>
          <a:blip r:embed="rId3"/>
          <a:stretch>
            <a:fillRect/>
          </a:stretch>
        </p:blipFill>
        <p:spPr>
          <a:xfrm>
            <a:off x="6854359" y="2600897"/>
            <a:ext cx="4586471" cy="3157353"/>
          </a:xfrm>
          <a:prstGeom prst="rect">
            <a:avLst/>
          </a:prstGeom>
          <a:ln w="47625">
            <a:solidFill>
              <a:srgbClr val="002060"/>
            </a:solidFill>
          </a:ln>
        </p:spPr>
      </p:pic>
      <p:sp>
        <p:nvSpPr>
          <p:cNvPr id="8" name="TextBox 7">
            <a:extLst>
              <a:ext uri="{FF2B5EF4-FFF2-40B4-BE49-F238E27FC236}">
                <a16:creationId xmlns:a16="http://schemas.microsoft.com/office/drawing/2014/main" id="{1BB57DB2-C82A-DB59-0A51-759368A85852}"/>
              </a:ext>
            </a:extLst>
          </p:cNvPr>
          <p:cNvSpPr txBox="1"/>
          <p:nvPr/>
        </p:nvSpPr>
        <p:spPr>
          <a:xfrm>
            <a:off x="6096000" y="5981097"/>
            <a:ext cx="5826034" cy="646331"/>
          </a:xfrm>
          <a:prstGeom prst="rect">
            <a:avLst/>
          </a:prstGeom>
          <a:noFill/>
        </p:spPr>
        <p:txBody>
          <a:bodyPr wrap="square" rtlCol="0">
            <a:spAutoFit/>
          </a:bodyPr>
          <a:lstStyle/>
          <a:p>
            <a:r>
              <a:rPr lang="en-US" sz="1800"/>
              <a:t>Water Control Manual available on national website: water.usace.army.mil</a:t>
            </a:r>
          </a:p>
        </p:txBody>
      </p:sp>
      <p:pic>
        <p:nvPicPr>
          <p:cNvPr id="11" name="Picture 10">
            <a:extLst>
              <a:ext uri="{FF2B5EF4-FFF2-40B4-BE49-F238E27FC236}">
                <a16:creationId xmlns:a16="http://schemas.microsoft.com/office/drawing/2014/main" id="{CBF365C0-C485-02C6-9B06-DBC7B2D772A0}"/>
              </a:ext>
            </a:extLst>
          </p:cNvPr>
          <p:cNvPicPr>
            <a:picLocks noChangeAspect="1"/>
          </p:cNvPicPr>
          <p:nvPr/>
        </p:nvPicPr>
        <p:blipFill>
          <a:blip r:embed="rId4"/>
          <a:stretch>
            <a:fillRect/>
          </a:stretch>
        </p:blipFill>
        <p:spPr>
          <a:xfrm>
            <a:off x="217865" y="2922990"/>
            <a:ext cx="6096001" cy="2639973"/>
          </a:xfrm>
          <a:prstGeom prst="rect">
            <a:avLst/>
          </a:prstGeom>
          <a:ln w="47625">
            <a:solidFill>
              <a:srgbClr val="C00000"/>
            </a:solidFill>
          </a:ln>
        </p:spPr>
      </p:pic>
    </p:spTree>
    <p:extLst>
      <p:ext uri="{BB962C8B-B14F-4D97-AF65-F5344CB8AC3E}">
        <p14:creationId xmlns:p14="http://schemas.microsoft.com/office/powerpoint/2010/main" val="3173320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aic's 1st Open Mic Night - Microphone Clip Art - Free Transparent PNG  Clipart Images Download">
            <a:extLst>
              <a:ext uri="{FF2B5EF4-FFF2-40B4-BE49-F238E27FC236}">
                <a16:creationId xmlns:a16="http://schemas.microsoft.com/office/drawing/2014/main" id="{E8F9EBA7-772C-4377-8F4A-14F6F4C92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0166" y="1008659"/>
            <a:ext cx="858630" cy="8175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con conference people sitting around table Vector Image">
            <a:extLst>
              <a:ext uri="{FF2B5EF4-FFF2-40B4-BE49-F238E27FC236}">
                <a16:creationId xmlns:a16="http://schemas.microsoft.com/office/drawing/2014/main" id="{478A87F7-6F79-4B6F-9FE2-EE55E33E45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047858" y="3429000"/>
            <a:ext cx="958470" cy="9584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E9DD2F1-7EED-4491-8EFE-95A0C2AE8B5A}"/>
              </a:ext>
            </a:extLst>
          </p:cNvPr>
          <p:cNvSpPr/>
          <p:nvPr/>
        </p:nvSpPr>
        <p:spPr>
          <a:xfrm>
            <a:off x="2098796" y="602383"/>
            <a:ext cx="9568485" cy="5021055"/>
          </a:xfrm>
          <a:prstGeom prst="rect">
            <a:avLst/>
          </a:prstGeom>
        </p:spPr>
        <p:txBody>
          <a:bodyPr wrap="square">
            <a:spAutoFit/>
          </a:bodyPr>
          <a:lstStyle/>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48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ＭＳ Ｐゴシック" charset="0"/>
                <a:cs typeface="Calibri" panose="020F0502020204030204" pitchFamily="34" charset="0"/>
              </a:rPr>
              <a:t>Public Input</a:t>
            </a:r>
          </a:p>
          <a:p>
            <a:pPr marL="342900" indent="-342900">
              <a:lnSpc>
                <a:spcPct val="150000"/>
              </a:lnSpc>
              <a:buFont typeface="Arial" panose="020B0604020202020204" pitchFamily="34" charset="0"/>
              <a:buChar char="•"/>
            </a:pPr>
            <a:r>
              <a:rPr lang="en-US" sz="2400">
                <a:solidFill>
                  <a:schemeClr val="tx1">
                    <a:lumMod val="65000"/>
                    <a:lumOff val="35000"/>
                  </a:schemeClr>
                </a:solidFill>
                <a:latin typeface="Calibri" panose="020F0502020204030204" pitchFamily="34" charset="0"/>
                <a:cs typeface="Calibri" panose="020F0502020204030204" pitchFamily="34" charset="0"/>
              </a:rPr>
              <a:t>Keep remarks brief to allow enough time for all </a:t>
            </a:r>
          </a:p>
          <a:p>
            <a:pPr marL="342900" indent="-342900">
              <a:lnSpc>
                <a:spcPct val="150000"/>
              </a:lnSpc>
              <a:buFont typeface="Arial" panose="020B0604020202020204" pitchFamily="34" charset="0"/>
              <a:buChar char="•"/>
            </a:pPr>
            <a:r>
              <a:rPr lang="en-US" sz="2400">
                <a:solidFill>
                  <a:schemeClr val="tx1">
                    <a:lumMod val="65000"/>
                    <a:lumOff val="35000"/>
                  </a:schemeClr>
                </a:solidFill>
                <a:latin typeface="Calibri" panose="020F0502020204030204" pitchFamily="34" charset="0"/>
                <a:cs typeface="Calibri" panose="020F0502020204030204" pitchFamily="34" charset="0"/>
              </a:rPr>
              <a:t>There will be time for additional comments or answering your questions during the open house </a:t>
            </a:r>
          </a:p>
          <a:p>
            <a:pPr marL="0" marR="0" lvl="0" indent="0" algn="l" defTabSz="914400" rtl="0" eaLnBrk="1" fontAlgn="base" latinLnBrk="0" hangingPunct="1">
              <a:lnSpc>
                <a:spcPct val="150000"/>
              </a:lnSpc>
              <a:spcBef>
                <a:spcPts val="0"/>
              </a:spcBef>
              <a:spcAft>
                <a:spcPct val="0"/>
              </a:spcAft>
              <a:buClrTx/>
              <a:buSzTx/>
              <a:buFontTx/>
              <a:buNone/>
              <a:tabLst/>
              <a:defRPr/>
            </a:pPr>
            <a:r>
              <a:rPr kumimoji="0" lang="en-US" sz="48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ＭＳ Ｐゴシック" charset="0"/>
                <a:cs typeface="Calibri" panose="020F0502020204030204" pitchFamily="34" charset="0"/>
              </a:rPr>
              <a:t>Open House </a:t>
            </a:r>
          </a:p>
          <a:p>
            <a:pPr marL="342900" marR="0" lvl="0" indent="-342900" algn="l" defTabSz="914400" rtl="0" eaLnBrk="1" fontAlgn="base" latinLnBrk="0" hangingPunct="1">
              <a:lnSpc>
                <a:spcPct val="150000"/>
              </a:lnSpc>
              <a:spcBef>
                <a:spcPts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ＭＳ Ｐゴシック" charset="0"/>
                <a:cs typeface="Calibri" panose="020F0502020204030204" pitchFamily="34" charset="0"/>
              </a:rPr>
              <a:t>Corps employees answer questions one on one </a:t>
            </a:r>
          </a:p>
          <a:p>
            <a:pPr marL="342900" marR="0" lvl="0" indent="-342900" algn="l" defTabSz="914400" rtl="0" eaLnBrk="1" fontAlgn="base" latinLnBrk="0" hangingPunct="1">
              <a:lnSpc>
                <a:spcPct val="150000"/>
              </a:lnSpc>
              <a:spcBef>
                <a:spcPts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1">
                    <a:lumMod val="65000"/>
                    <a:lumOff val="35000"/>
                  </a:schemeClr>
                </a:solidFill>
                <a:effectLst/>
                <a:uLnTx/>
                <a:uFillTx/>
                <a:latin typeface="Calibri" panose="020F0502020204030204" pitchFamily="34" charset="0"/>
                <a:ea typeface="ＭＳ Ｐゴシック" charset="0"/>
                <a:cs typeface="Calibri" panose="020F0502020204030204" pitchFamily="34" charset="0"/>
              </a:rPr>
              <a:t>Public has opportunity to submit written public comments in person </a:t>
            </a:r>
          </a:p>
        </p:txBody>
      </p:sp>
    </p:spTree>
    <p:extLst>
      <p:ext uri="{BB962C8B-B14F-4D97-AF65-F5344CB8AC3E}">
        <p14:creationId xmlns:p14="http://schemas.microsoft.com/office/powerpoint/2010/main" val="1505078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93E444-5EF4-4423-BE93-1CB6ABC54960}"/>
              </a:ext>
            </a:extLst>
          </p:cNvPr>
          <p:cNvSpPr>
            <a:spLocks noGrp="1"/>
          </p:cNvSpPr>
          <p:nvPr>
            <p:ph sz="quarter" idx="15"/>
          </p:nvPr>
        </p:nvSpPr>
        <p:spPr>
          <a:xfrm>
            <a:off x="251883" y="1086206"/>
            <a:ext cx="11688233" cy="3826933"/>
          </a:xfrm>
        </p:spPr>
        <p:txBody>
          <a:bodyPr/>
          <a:lstStyle/>
          <a:p>
            <a:r>
              <a:rPr lang="en-US" sz="3600" b="1">
                <a:latin typeface="Calibri" panose="020F0502020204030204" pitchFamily="34" charset="0"/>
                <a:cs typeface="Calibri" panose="020F0502020204030204" pitchFamily="34" charset="0"/>
              </a:rPr>
              <a:t>We are here to:</a:t>
            </a:r>
          </a:p>
          <a:p>
            <a:pPr algn="ctr"/>
            <a:br>
              <a:rPr lang="en-US" sz="3600">
                <a:latin typeface="Calibri" panose="020F0502020204030204" pitchFamily="34" charset="0"/>
                <a:cs typeface="Calibri" panose="020F0502020204030204" pitchFamily="34" charset="0"/>
              </a:rPr>
            </a:br>
            <a:r>
              <a:rPr lang="en-US" sz="3600" b="1">
                <a:latin typeface="Calibri" panose="020F0502020204030204" pitchFamily="34" charset="0"/>
                <a:cs typeface="Calibri" panose="020F0502020204030204" pitchFamily="34" charset="0"/>
              </a:rPr>
              <a:t>share </a:t>
            </a:r>
            <a:r>
              <a:rPr lang="en-US" sz="3600">
                <a:latin typeface="Calibri" panose="020F0502020204030204" pitchFamily="34" charset="0"/>
                <a:cs typeface="Calibri" panose="020F0502020204030204" pitchFamily="34" charset="0"/>
              </a:rPr>
              <a:t>about the Corps effort to update the </a:t>
            </a:r>
            <a:r>
              <a:rPr lang="en-US" sz="3600" err="1">
                <a:latin typeface="Calibri" panose="020F0502020204030204" pitchFamily="34" charset="0"/>
                <a:cs typeface="Calibri" panose="020F0502020204030204" pitchFamily="34" charset="0"/>
              </a:rPr>
              <a:t>Baldhill</a:t>
            </a:r>
            <a:r>
              <a:rPr lang="en-US" sz="3600">
                <a:latin typeface="Calibri" panose="020F0502020204030204" pitchFamily="34" charset="0"/>
                <a:cs typeface="Calibri" panose="020F0502020204030204" pitchFamily="34" charset="0"/>
              </a:rPr>
              <a:t> Dam Water Control Manual </a:t>
            </a:r>
          </a:p>
          <a:p>
            <a:pPr algn="ctr"/>
            <a:r>
              <a:rPr lang="en-US" sz="3600" b="1">
                <a:latin typeface="Calibri" panose="020F0502020204030204" pitchFamily="34" charset="0"/>
                <a:cs typeface="Calibri" panose="020F0502020204030204" pitchFamily="34" charset="0"/>
              </a:rPr>
              <a:t>AND </a:t>
            </a:r>
          </a:p>
          <a:p>
            <a:pPr algn="ctr"/>
            <a:r>
              <a:rPr lang="en-US" sz="3600" b="1">
                <a:latin typeface="Calibri" panose="020F0502020204030204" pitchFamily="34" charset="0"/>
                <a:cs typeface="Calibri" panose="020F0502020204030204" pitchFamily="34" charset="0"/>
              </a:rPr>
              <a:t>listen</a:t>
            </a:r>
            <a:r>
              <a:rPr lang="en-US" sz="3600">
                <a:latin typeface="Calibri" panose="020F0502020204030204" pitchFamily="34" charset="0"/>
                <a:cs typeface="Calibri" panose="020F0502020204030204" pitchFamily="34" charset="0"/>
              </a:rPr>
              <a:t> to your ideas for </a:t>
            </a:r>
            <a:r>
              <a:rPr lang="en-US" sz="3600" err="1">
                <a:latin typeface="Calibri" panose="020F0502020204030204" pitchFamily="34" charset="0"/>
                <a:cs typeface="Calibri" panose="020F0502020204030204" pitchFamily="34" charset="0"/>
              </a:rPr>
              <a:t>Baldhill</a:t>
            </a:r>
            <a:r>
              <a:rPr lang="en-US" sz="3600">
                <a:latin typeface="Calibri" panose="020F0502020204030204" pitchFamily="34" charset="0"/>
                <a:cs typeface="Calibri" panose="020F0502020204030204" pitchFamily="34" charset="0"/>
              </a:rPr>
              <a:t> operations</a:t>
            </a:r>
          </a:p>
        </p:txBody>
      </p:sp>
      <p:pic>
        <p:nvPicPr>
          <p:cNvPr id="5" name="Picture 2" descr="Page 2 | Youtube Logo Png - Free Vectors &amp; PSDs to Download">
            <a:extLst>
              <a:ext uri="{FF2B5EF4-FFF2-40B4-BE49-F238E27FC236}">
                <a16:creationId xmlns:a16="http://schemas.microsoft.com/office/drawing/2014/main" id="{7BAB73BF-4055-7CDB-79F2-7DE39C93D8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58"/>
          <a:stretch/>
        </p:blipFill>
        <p:spPr bwMode="auto">
          <a:xfrm>
            <a:off x="6184489" y="4988470"/>
            <a:ext cx="2143125" cy="18075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3BD43B-BEB9-BF20-E147-26C012DD1094}"/>
              </a:ext>
            </a:extLst>
          </p:cNvPr>
          <p:cNvSpPr txBox="1"/>
          <p:nvPr/>
        </p:nvSpPr>
        <p:spPr>
          <a:xfrm>
            <a:off x="7864996" y="5693136"/>
            <a:ext cx="3973974" cy="769441"/>
          </a:xfrm>
          <a:prstGeom prst="rect">
            <a:avLst/>
          </a:prstGeom>
          <a:solidFill>
            <a:srgbClr val="FF0000"/>
          </a:solidFill>
        </p:spPr>
        <p:txBody>
          <a:bodyPr wrap="square" rtlCol="0">
            <a:spAutoFit/>
          </a:bodyPr>
          <a:lstStyle/>
          <a:p>
            <a:pPr algn="ctr"/>
            <a:r>
              <a:rPr lang="en-US" sz="2200">
                <a:solidFill>
                  <a:schemeClr val="tx2"/>
                </a:solidFill>
                <a:cs typeface="Calibri" panose="020F0502020204030204" pitchFamily="34" charset="0"/>
              </a:rPr>
              <a:t>This presentation is also streaming on YouTube</a:t>
            </a:r>
          </a:p>
        </p:txBody>
      </p:sp>
    </p:spTree>
    <p:extLst>
      <p:ext uri="{BB962C8B-B14F-4D97-AF65-F5344CB8AC3E}">
        <p14:creationId xmlns:p14="http://schemas.microsoft.com/office/powerpoint/2010/main" val="22034221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7DEFAD-8EF1-43E0-9BB1-16847F55EE64}"/>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Public Input </a:t>
            </a:r>
          </a:p>
        </p:txBody>
      </p:sp>
      <p:graphicFrame>
        <p:nvGraphicFramePr>
          <p:cNvPr id="7" name="Diagram 6">
            <a:extLst>
              <a:ext uri="{FF2B5EF4-FFF2-40B4-BE49-F238E27FC236}">
                <a16:creationId xmlns:a16="http://schemas.microsoft.com/office/drawing/2014/main" id="{B7A84A42-534B-C910-8A9F-38072FFCBB85}"/>
              </a:ext>
            </a:extLst>
          </p:cNvPr>
          <p:cNvGraphicFramePr/>
          <p:nvPr>
            <p:extLst>
              <p:ext uri="{D42A27DB-BD31-4B8C-83A1-F6EECF244321}">
                <p14:modId xmlns:p14="http://schemas.microsoft.com/office/powerpoint/2010/main" val="387273720"/>
              </p:ext>
            </p:extLst>
          </p:nvPr>
        </p:nvGraphicFramePr>
        <p:xfrm>
          <a:off x="1983404" y="9144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4" descr="Waic's 1st Open Mic Night - Microphone Clip Art - Free Transparent PNG  Clipart Images Download">
            <a:extLst>
              <a:ext uri="{FF2B5EF4-FFF2-40B4-BE49-F238E27FC236}">
                <a16:creationId xmlns:a16="http://schemas.microsoft.com/office/drawing/2014/main" id="{D72994F3-9859-6761-E5A5-A69DC0F00D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2073" y="2928410"/>
            <a:ext cx="1051468" cy="1001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258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C5FBFD-F619-4CFB-8142-049370E8B61B}"/>
              </a:ext>
            </a:extLst>
          </p:cNvPr>
          <p:cNvSpPr txBox="1"/>
          <p:nvPr/>
        </p:nvSpPr>
        <p:spPr>
          <a:xfrm>
            <a:off x="1014076" y="1407775"/>
            <a:ext cx="3298280" cy="2123658"/>
          </a:xfrm>
          <a:prstGeom prst="rect">
            <a:avLst/>
          </a:prstGeom>
          <a:solidFill>
            <a:schemeClr val="tx1">
              <a:lumMod val="75000"/>
              <a:lumOff val="25000"/>
              <a:alpha val="88000"/>
            </a:schemeClr>
          </a:solidFill>
        </p:spPr>
        <p:txBody>
          <a:bodyPr wrap="square" rtlCol="0">
            <a:spAutoFit/>
          </a:bodyPr>
          <a:lstStyle/>
          <a:p>
            <a:pPr algn="ctr"/>
            <a:r>
              <a:rPr lang="en-US" sz="4400" b="1">
                <a:solidFill>
                  <a:schemeClr val="tx2"/>
                </a:solidFill>
                <a:latin typeface="Calibri" panose="020F0502020204030204" pitchFamily="34" charset="0"/>
                <a:cs typeface="Calibri" panose="020F0502020204030204" pitchFamily="34" charset="0"/>
              </a:rPr>
              <a:t>Thank you for your participation</a:t>
            </a:r>
          </a:p>
        </p:txBody>
      </p:sp>
      <p:pic>
        <p:nvPicPr>
          <p:cNvPr id="4" name="Picture 6" descr="Icon conference people sitting around table Vector Image">
            <a:extLst>
              <a:ext uri="{FF2B5EF4-FFF2-40B4-BE49-F238E27FC236}">
                <a16:creationId xmlns:a16="http://schemas.microsoft.com/office/drawing/2014/main" id="{8D64B10D-22B6-4023-182A-908EFC57B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55631" y="4186082"/>
            <a:ext cx="958470" cy="9584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764D6BD-2752-0132-391B-21C15DE18EBB}"/>
              </a:ext>
            </a:extLst>
          </p:cNvPr>
          <p:cNvSpPr txBox="1"/>
          <p:nvPr/>
        </p:nvSpPr>
        <p:spPr>
          <a:xfrm>
            <a:off x="1214101" y="4503311"/>
            <a:ext cx="3490452" cy="461665"/>
          </a:xfrm>
          <a:prstGeom prst="rect">
            <a:avLst/>
          </a:prstGeom>
          <a:noFill/>
        </p:spPr>
        <p:txBody>
          <a:bodyPr wrap="square" rtlCol="0">
            <a:spAutoFit/>
          </a:bodyPr>
          <a:lstStyle/>
          <a:p>
            <a:r>
              <a:rPr lang="en-US">
                <a:latin typeface="Calibri" panose="020F0502020204030204" pitchFamily="34" charset="0"/>
                <a:cs typeface="Calibri" panose="020F0502020204030204" pitchFamily="34" charset="0"/>
              </a:rPr>
              <a:t>Open House begins now</a:t>
            </a:r>
          </a:p>
        </p:txBody>
      </p:sp>
      <p:pic>
        <p:nvPicPr>
          <p:cNvPr id="6" name="Picture 5">
            <a:extLst>
              <a:ext uri="{FF2B5EF4-FFF2-40B4-BE49-F238E27FC236}">
                <a16:creationId xmlns:a16="http://schemas.microsoft.com/office/drawing/2014/main" id="{87F192B3-6F88-303F-3296-7124D4361B84}"/>
              </a:ext>
            </a:extLst>
          </p:cNvPr>
          <p:cNvPicPr>
            <a:picLocks noChangeAspect="1"/>
          </p:cNvPicPr>
          <p:nvPr/>
        </p:nvPicPr>
        <p:blipFill>
          <a:blip r:embed="rId4"/>
          <a:stretch>
            <a:fillRect/>
          </a:stretch>
        </p:blipFill>
        <p:spPr>
          <a:xfrm>
            <a:off x="4735133" y="546004"/>
            <a:ext cx="6349284" cy="5036190"/>
          </a:xfrm>
          <a:prstGeom prst="rect">
            <a:avLst/>
          </a:prstGeom>
        </p:spPr>
      </p:pic>
    </p:spTree>
    <p:extLst>
      <p:ext uri="{BB962C8B-B14F-4D97-AF65-F5344CB8AC3E}">
        <p14:creationId xmlns:p14="http://schemas.microsoft.com/office/powerpoint/2010/main" val="45111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990D6C-8C5C-41B3-B64C-1C1A4C83546C}"/>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Who is all here? </a:t>
            </a:r>
          </a:p>
        </p:txBody>
      </p:sp>
      <p:sp>
        <p:nvSpPr>
          <p:cNvPr id="7" name="TextBox 6">
            <a:extLst>
              <a:ext uri="{FF2B5EF4-FFF2-40B4-BE49-F238E27FC236}">
                <a16:creationId xmlns:a16="http://schemas.microsoft.com/office/drawing/2014/main" id="{EF0CFAB5-519D-4DB4-BC63-EDBBAE030144}"/>
              </a:ext>
            </a:extLst>
          </p:cNvPr>
          <p:cNvSpPr txBox="1"/>
          <p:nvPr/>
        </p:nvSpPr>
        <p:spPr>
          <a:xfrm>
            <a:off x="2980176" y="2590818"/>
            <a:ext cx="1554479" cy="147732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solidFill>
                  <a:srgbClr val="000000"/>
                </a:solidFill>
                <a:latin typeface="Calibri"/>
                <a:ea typeface="+mn-ea"/>
                <a:cs typeface="Calibri"/>
              </a:rPr>
              <a:t>Michael Swenson</a:t>
            </a:r>
            <a:endParaRPr kumimoji="0" lang="en-US" sz="1800" b="1" i="0" u="none" strike="noStrike" kern="1200" cap="none" spc="0" normalizeH="0" baseline="0" noProof="0">
              <a:ln>
                <a:noFill/>
              </a:ln>
              <a:solidFill>
                <a:srgbClr val="000000"/>
              </a:solidFill>
              <a:effectLst/>
              <a:uLnTx/>
              <a:uFillTx/>
              <a:latin typeface="Calibri"/>
              <a:ea typeface="+mn-ea"/>
              <a:cs typeface="Calibri"/>
            </a:endParaRPr>
          </a:p>
          <a:p>
            <a:pPr fontAlgn="auto">
              <a:spcBef>
                <a:spcPts val="0"/>
              </a:spcBef>
              <a:spcAft>
                <a:spcPts val="0"/>
              </a:spcAf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Water management </a:t>
            </a:r>
            <a:r>
              <a:rPr lang="en-US" sz="1800">
                <a:solidFill>
                  <a:srgbClr val="000000"/>
                </a:solidFill>
                <a:latin typeface="Calibri"/>
                <a:ea typeface="+mn-ea"/>
                <a:cs typeface="Calibri"/>
              </a:rPr>
              <a:t>hydrologist </a:t>
            </a:r>
            <a:endParaRPr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30EC24F7-03E3-4051-9F15-9D7D2F6EEB21}"/>
              </a:ext>
            </a:extLst>
          </p:cNvPr>
          <p:cNvSpPr txBox="1"/>
          <p:nvPr/>
        </p:nvSpPr>
        <p:spPr>
          <a:xfrm>
            <a:off x="1145627" y="2590818"/>
            <a:ext cx="155448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Scott Tichy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ND Section Supervisor</a:t>
            </a:r>
          </a:p>
        </p:txBody>
      </p:sp>
      <p:sp>
        <p:nvSpPr>
          <p:cNvPr id="9" name="TextBox 8">
            <a:extLst>
              <a:ext uri="{FF2B5EF4-FFF2-40B4-BE49-F238E27FC236}">
                <a16:creationId xmlns:a16="http://schemas.microsoft.com/office/drawing/2014/main" id="{12EB854A-16D0-4AD3-836C-D007EA38D1DC}"/>
              </a:ext>
            </a:extLst>
          </p:cNvPr>
          <p:cNvSpPr txBox="1"/>
          <p:nvPr/>
        </p:nvSpPr>
        <p:spPr>
          <a:xfrm>
            <a:off x="4814724" y="2590818"/>
            <a:ext cx="14176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Liz Nelsen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Supervisory engineer</a:t>
            </a:r>
          </a:p>
        </p:txBody>
      </p:sp>
      <p:sp>
        <p:nvSpPr>
          <p:cNvPr id="10" name="TextBox 9">
            <a:extLst>
              <a:ext uri="{FF2B5EF4-FFF2-40B4-BE49-F238E27FC236}">
                <a16:creationId xmlns:a16="http://schemas.microsoft.com/office/drawing/2014/main" id="{4794921D-DCD5-43A6-857A-4A1111664495}"/>
              </a:ext>
            </a:extLst>
          </p:cNvPr>
          <p:cNvSpPr txBox="1"/>
          <p:nvPr/>
        </p:nvSpPr>
        <p:spPr>
          <a:xfrm>
            <a:off x="6546464" y="2590818"/>
            <a:ext cx="141763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latin typeface="Calibri" panose="020F0502020204030204" pitchFamily="34" charset="0"/>
                <a:cs typeface="Calibri" panose="020F0502020204030204" pitchFamily="34" charset="0"/>
              </a:rPr>
              <a:t>Amanda Goldstein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Biologist </a:t>
            </a:r>
          </a:p>
        </p:txBody>
      </p:sp>
      <p:sp>
        <p:nvSpPr>
          <p:cNvPr id="12" name="TextBox 11">
            <a:extLst>
              <a:ext uri="{FF2B5EF4-FFF2-40B4-BE49-F238E27FC236}">
                <a16:creationId xmlns:a16="http://schemas.microsoft.com/office/drawing/2014/main" id="{30046D9C-3FD0-4218-8A8D-E76D9490EC12}"/>
              </a:ext>
            </a:extLst>
          </p:cNvPr>
          <p:cNvSpPr txBox="1"/>
          <p:nvPr/>
        </p:nvSpPr>
        <p:spPr>
          <a:xfrm>
            <a:off x="4640520" y="5544087"/>
            <a:ext cx="1417630" cy="1200329"/>
          </a:xfrm>
          <a:prstGeom prst="rect">
            <a:avLst/>
          </a:prstGeom>
          <a:noFill/>
        </p:spPr>
        <p:txBody>
          <a:bodyPr wrap="square" lIns="91440" tIns="45720" rIns="91440" bIns="45720" rtlCol="0" anchor="t">
            <a:spAutoFit/>
          </a:bodyPr>
          <a:lstStyle/>
          <a:p>
            <a:pPr fontAlgn="auto">
              <a:spcBef>
                <a:spcPts val="0"/>
              </a:spcBef>
              <a:spcAft>
                <a:spcPts val="0"/>
              </a:spcAft>
              <a:defRPr/>
            </a:pPr>
            <a:r>
              <a:rPr lang="en-US" sz="1800" b="1">
                <a:latin typeface="Calibri"/>
                <a:ea typeface="ＭＳ Ｐゴシック"/>
                <a:cs typeface="Calibri"/>
              </a:rPr>
              <a:t>Katie Opsahl</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a:ea typeface="+mn-ea"/>
                <a:cs typeface="Calibri"/>
              </a:rPr>
              <a:t>Water resources planner</a:t>
            </a:r>
            <a:endParaRPr lang="en-US" sz="1800" b="0" i="0" u="none" strike="noStrike" kern="1200" cap="none" spc="0" normalizeH="0" baseline="0" noProof="0">
              <a:ln>
                <a:noFill/>
              </a:ln>
              <a:solidFill>
                <a:srgbClr val="000000"/>
              </a:solidFill>
              <a:effectLst/>
              <a:uLnTx/>
              <a:uFillTx/>
              <a:latin typeface="Calibri"/>
              <a:ea typeface="+mn-ea"/>
              <a:cs typeface="Calibri"/>
            </a:endParaRPr>
          </a:p>
        </p:txBody>
      </p:sp>
      <p:sp>
        <p:nvSpPr>
          <p:cNvPr id="19" name="TextBox 18">
            <a:extLst>
              <a:ext uri="{FF2B5EF4-FFF2-40B4-BE49-F238E27FC236}">
                <a16:creationId xmlns:a16="http://schemas.microsoft.com/office/drawing/2014/main" id="{9B24F3B2-4C26-4CAF-9264-055D3FB78660}"/>
              </a:ext>
            </a:extLst>
          </p:cNvPr>
          <p:cNvSpPr txBox="1"/>
          <p:nvPr/>
        </p:nvSpPr>
        <p:spPr>
          <a:xfrm>
            <a:off x="8617541" y="5429508"/>
            <a:ext cx="14176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latin typeface="Calibri" panose="020F0502020204030204" pitchFamily="34" charset="0"/>
                <a:cs typeface="Calibri" panose="020F0502020204030204" pitchFamily="34" charset="0"/>
              </a:rPr>
              <a:t>Sierra Keenan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Meeting facilitator </a:t>
            </a:r>
          </a:p>
        </p:txBody>
      </p:sp>
      <p:sp>
        <p:nvSpPr>
          <p:cNvPr id="20" name="TextBox 19">
            <a:extLst>
              <a:ext uri="{FF2B5EF4-FFF2-40B4-BE49-F238E27FC236}">
                <a16:creationId xmlns:a16="http://schemas.microsoft.com/office/drawing/2014/main" id="{318F4516-8E08-4BC6-9A08-4B808069726D}"/>
              </a:ext>
            </a:extLst>
          </p:cNvPr>
          <p:cNvSpPr txBox="1"/>
          <p:nvPr/>
        </p:nvSpPr>
        <p:spPr>
          <a:xfrm>
            <a:off x="6455811" y="5544086"/>
            <a:ext cx="1598936" cy="1200329"/>
          </a:xfrm>
          <a:prstGeom prst="rect">
            <a:avLst/>
          </a:prstGeom>
          <a:noFill/>
        </p:spPr>
        <p:txBody>
          <a:bodyPr wrap="square" rtlCol="0">
            <a:spAutoFit/>
          </a:bodyPr>
          <a:lstStyle/>
          <a:p>
            <a:pPr fontAlgn="auto">
              <a:spcBef>
                <a:spcPts val="0"/>
              </a:spcBef>
              <a:spcAft>
                <a:spcPts val="0"/>
              </a:spcAft>
              <a:defRPr/>
            </a:pPr>
            <a:r>
              <a:rPr lang="en-US" sz="1800" b="1">
                <a:latin typeface="Calibri" panose="020F0502020204030204" pitchFamily="34" charset="0"/>
                <a:cs typeface="Calibri" panose="020F0502020204030204" pitchFamily="34" charset="0"/>
              </a:rPr>
              <a:t>Elizabeth Stoeckmann</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Public affairs officer</a:t>
            </a:r>
          </a:p>
        </p:txBody>
      </p:sp>
      <p:pic>
        <p:nvPicPr>
          <p:cNvPr id="17" name="Picture 16">
            <a:extLst>
              <a:ext uri="{FF2B5EF4-FFF2-40B4-BE49-F238E27FC236}">
                <a16:creationId xmlns:a16="http://schemas.microsoft.com/office/drawing/2014/main" id="{11EA436C-B5B8-42F5-9EDA-864796E58D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4324" y="3624086"/>
            <a:ext cx="1914999" cy="2230770"/>
          </a:xfrm>
          <a:prstGeom prst="rect">
            <a:avLst/>
          </a:prstGeom>
          <a:noFill/>
          <a:ln>
            <a:noFill/>
          </a:ln>
        </p:spPr>
      </p:pic>
      <p:pic>
        <p:nvPicPr>
          <p:cNvPr id="3" name="Picture 2" descr="A person smiling for the camera&#10;&#10;Description automatically generated with low confidence">
            <a:extLst>
              <a:ext uri="{FF2B5EF4-FFF2-40B4-BE49-F238E27FC236}">
                <a16:creationId xmlns:a16="http://schemas.microsoft.com/office/drawing/2014/main" id="{C6E0E8A3-5896-FA5A-C3F7-D306B808CFA9}"/>
              </a:ext>
            </a:extLst>
          </p:cNvPr>
          <p:cNvPicPr>
            <a:picLocks noChangeAspect="1"/>
          </p:cNvPicPr>
          <p:nvPr/>
        </p:nvPicPr>
        <p:blipFill>
          <a:blip r:embed="rId4"/>
          <a:stretch>
            <a:fillRect/>
          </a:stretch>
        </p:blipFill>
        <p:spPr>
          <a:xfrm>
            <a:off x="4759820" y="861522"/>
            <a:ext cx="1343638" cy="1679548"/>
          </a:xfrm>
          <a:prstGeom prst="rect">
            <a:avLst/>
          </a:prstGeom>
        </p:spPr>
      </p:pic>
      <p:pic>
        <p:nvPicPr>
          <p:cNvPr id="6" name="Picture 5" descr="A person smiling for the camera&#10;&#10;Description automatically generated with medium confidence">
            <a:extLst>
              <a:ext uri="{FF2B5EF4-FFF2-40B4-BE49-F238E27FC236}">
                <a16:creationId xmlns:a16="http://schemas.microsoft.com/office/drawing/2014/main" id="{80628499-C06B-5A34-DAF4-1C24A58DB7E0}"/>
              </a:ext>
            </a:extLst>
          </p:cNvPr>
          <p:cNvPicPr>
            <a:picLocks noChangeAspect="1"/>
          </p:cNvPicPr>
          <p:nvPr/>
        </p:nvPicPr>
        <p:blipFill rotWithShape="1">
          <a:blip r:embed="rId5"/>
          <a:srcRect b="3704"/>
          <a:stretch/>
        </p:blipFill>
        <p:spPr>
          <a:xfrm>
            <a:off x="3011910" y="860673"/>
            <a:ext cx="1330027" cy="1707689"/>
          </a:xfrm>
          <a:prstGeom prst="rect">
            <a:avLst/>
          </a:prstGeom>
        </p:spPr>
      </p:pic>
      <p:pic>
        <p:nvPicPr>
          <p:cNvPr id="2" name="Picture 1">
            <a:extLst>
              <a:ext uri="{FF2B5EF4-FFF2-40B4-BE49-F238E27FC236}">
                <a16:creationId xmlns:a16="http://schemas.microsoft.com/office/drawing/2014/main" id="{F251C77F-BAE3-E6F9-7600-973C66B8C246}"/>
              </a:ext>
            </a:extLst>
          </p:cNvPr>
          <p:cNvPicPr>
            <a:picLocks noChangeAspect="1"/>
          </p:cNvPicPr>
          <p:nvPr/>
        </p:nvPicPr>
        <p:blipFill>
          <a:blip r:embed="rId6"/>
          <a:stretch>
            <a:fillRect/>
          </a:stretch>
        </p:blipFill>
        <p:spPr>
          <a:xfrm>
            <a:off x="4640664" y="3899525"/>
            <a:ext cx="1344805" cy="1679893"/>
          </a:xfrm>
          <a:prstGeom prst="rect">
            <a:avLst/>
          </a:prstGeom>
        </p:spPr>
      </p:pic>
      <p:pic>
        <p:nvPicPr>
          <p:cNvPr id="5" name="Picture 4">
            <a:extLst>
              <a:ext uri="{FF2B5EF4-FFF2-40B4-BE49-F238E27FC236}">
                <a16:creationId xmlns:a16="http://schemas.microsoft.com/office/drawing/2014/main" id="{6C64DD3F-CAEF-D061-B7A0-28BF8D090269}"/>
              </a:ext>
            </a:extLst>
          </p:cNvPr>
          <p:cNvPicPr>
            <a:picLocks noChangeAspect="1"/>
          </p:cNvPicPr>
          <p:nvPr/>
        </p:nvPicPr>
        <p:blipFill>
          <a:blip r:embed="rId7"/>
          <a:stretch>
            <a:fillRect/>
          </a:stretch>
        </p:blipFill>
        <p:spPr>
          <a:xfrm>
            <a:off x="6584043" y="3900866"/>
            <a:ext cx="1264559" cy="1641627"/>
          </a:xfrm>
          <a:prstGeom prst="rect">
            <a:avLst/>
          </a:prstGeom>
        </p:spPr>
      </p:pic>
    </p:spTree>
    <p:extLst>
      <p:ext uri="{BB962C8B-B14F-4D97-AF65-F5344CB8AC3E}">
        <p14:creationId xmlns:p14="http://schemas.microsoft.com/office/powerpoint/2010/main" val="37591061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ED900D-0F08-4A30-8066-2ACB612C8EA1}"/>
              </a:ext>
            </a:extLst>
          </p:cNvPr>
          <p:cNvSpPr>
            <a:spLocks noGrp="1"/>
          </p:cNvSpPr>
          <p:nvPr>
            <p:ph type="title" idx="4294967295"/>
          </p:nvPr>
        </p:nvSpPr>
        <p:spPr>
          <a:xfrm>
            <a:off x="3652059" y="2715925"/>
            <a:ext cx="5535612" cy="785812"/>
          </a:xfrm>
        </p:spPr>
        <p:txBody>
          <a:bodyPr/>
          <a:lstStyle/>
          <a:p>
            <a:r>
              <a:rPr lang="en-US">
                <a:solidFill>
                  <a:schemeClr val="tx2"/>
                </a:solidFill>
                <a:latin typeface="Calibri" panose="020F0502020204030204" pitchFamily="34" charset="0"/>
                <a:cs typeface="Calibri" panose="020F0502020204030204" pitchFamily="34" charset="0"/>
              </a:rPr>
              <a:t>Current Backup slides</a:t>
            </a:r>
          </a:p>
        </p:txBody>
      </p:sp>
    </p:spTree>
    <p:extLst>
      <p:ext uri="{BB962C8B-B14F-4D97-AF65-F5344CB8AC3E}">
        <p14:creationId xmlns:p14="http://schemas.microsoft.com/office/powerpoint/2010/main" val="3737976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15ACCA-7368-4223-A721-8B4F7D501AE7}"/>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Current conditions</a:t>
            </a:r>
          </a:p>
        </p:txBody>
      </p:sp>
      <p:sp>
        <p:nvSpPr>
          <p:cNvPr id="16" name="Content Placeholder 5">
            <a:extLst>
              <a:ext uri="{FF2B5EF4-FFF2-40B4-BE49-F238E27FC236}">
                <a16:creationId xmlns:a16="http://schemas.microsoft.com/office/drawing/2014/main" id="{D57F635D-CAD5-44FF-8641-EF1BCACFEA6F}"/>
              </a:ext>
            </a:extLst>
          </p:cNvPr>
          <p:cNvSpPr txBox="1">
            <a:spLocks/>
          </p:cNvSpPr>
          <p:nvPr/>
        </p:nvSpPr>
        <p:spPr>
          <a:xfrm>
            <a:off x="4496100" y="4770286"/>
            <a:ext cx="3597965" cy="2126973"/>
          </a:xfrm>
          <a:prstGeom prst="rect">
            <a:avLst/>
          </a:prstGeom>
        </p:spPr>
        <p:txBody>
          <a:bodyPr>
            <a:normAutofit/>
          </a:bodyPr>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endParaRPr lang="en-US" sz="1400"/>
          </a:p>
          <a:p>
            <a:endParaRPr lang="en-US" sz="1400"/>
          </a:p>
          <a:p>
            <a:endParaRPr lang="en-US" sz="1400"/>
          </a:p>
          <a:p>
            <a:endParaRPr lang="en-US" sz="1400"/>
          </a:p>
        </p:txBody>
      </p:sp>
      <p:pic>
        <p:nvPicPr>
          <p:cNvPr id="1026" name="Picture 2">
            <a:extLst>
              <a:ext uri="{FF2B5EF4-FFF2-40B4-BE49-F238E27FC236}">
                <a16:creationId xmlns:a16="http://schemas.microsoft.com/office/drawing/2014/main" id="{7B0B3DA0-D269-4579-183B-A9DC0DE798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971221" y="3914775"/>
            <a:ext cx="3467101" cy="26193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C88BF1A7-A470-EE68-0EA2-D99AF7CB52A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941515" y="3914775"/>
            <a:ext cx="1643186" cy="3372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80A79F9-5650-D071-6DDF-0FA088DAC90C}"/>
              </a:ext>
            </a:extLst>
          </p:cNvPr>
          <p:cNvPicPr>
            <a:picLocks noChangeAspect="1"/>
          </p:cNvPicPr>
          <p:nvPr/>
        </p:nvPicPr>
        <p:blipFill rotWithShape="1">
          <a:blip r:embed="rId5"/>
          <a:srcRect l="1407" t="35031" r="60163" b="6111"/>
          <a:stretch/>
        </p:blipFill>
        <p:spPr>
          <a:xfrm>
            <a:off x="6084318" y="1657350"/>
            <a:ext cx="5240908" cy="2257425"/>
          </a:xfrm>
          <a:prstGeom prst="rect">
            <a:avLst/>
          </a:prstGeom>
        </p:spPr>
      </p:pic>
      <p:pic>
        <p:nvPicPr>
          <p:cNvPr id="11" name="Picture 10">
            <a:extLst>
              <a:ext uri="{FF2B5EF4-FFF2-40B4-BE49-F238E27FC236}">
                <a16:creationId xmlns:a16="http://schemas.microsoft.com/office/drawing/2014/main" id="{EC1772DC-16D7-8901-C789-4A7970D2028E}"/>
              </a:ext>
            </a:extLst>
          </p:cNvPr>
          <p:cNvPicPr>
            <a:picLocks noChangeAspect="1"/>
          </p:cNvPicPr>
          <p:nvPr/>
        </p:nvPicPr>
        <p:blipFill rotWithShape="1">
          <a:blip r:embed="rId5"/>
          <a:srcRect l="34897" t="25932" r="56220" b="70226"/>
          <a:stretch/>
        </p:blipFill>
        <p:spPr>
          <a:xfrm>
            <a:off x="7032027" y="1640757"/>
            <a:ext cx="2124075" cy="258307"/>
          </a:xfrm>
          <a:prstGeom prst="rect">
            <a:avLst/>
          </a:prstGeom>
        </p:spPr>
      </p:pic>
      <p:sp>
        <p:nvSpPr>
          <p:cNvPr id="18" name="TextBox 17">
            <a:extLst>
              <a:ext uri="{FF2B5EF4-FFF2-40B4-BE49-F238E27FC236}">
                <a16:creationId xmlns:a16="http://schemas.microsoft.com/office/drawing/2014/main" id="{6B2A2CD6-3019-096E-EDC8-8D218637CDC9}"/>
              </a:ext>
            </a:extLst>
          </p:cNvPr>
          <p:cNvSpPr txBox="1"/>
          <p:nvPr/>
        </p:nvSpPr>
        <p:spPr>
          <a:xfrm>
            <a:off x="6848474" y="1019175"/>
            <a:ext cx="3964557" cy="461665"/>
          </a:xfrm>
          <a:prstGeom prst="rect">
            <a:avLst/>
          </a:prstGeom>
          <a:noFill/>
        </p:spPr>
        <p:txBody>
          <a:bodyPr wrap="square" rtlCol="0">
            <a:spAutoFit/>
          </a:bodyPr>
          <a:lstStyle/>
          <a:p>
            <a:r>
              <a:rPr lang="en-US"/>
              <a:t>Drought Monitor (NOAA)</a:t>
            </a:r>
          </a:p>
        </p:txBody>
      </p:sp>
      <p:sp>
        <p:nvSpPr>
          <p:cNvPr id="19" name="TextBox 18">
            <a:extLst>
              <a:ext uri="{FF2B5EF4-FFF2-40B4-BE49-F238E27FC236}">
                <a16:creationId xmlns:a16="http://schemas.microsoft.com/office/drawing/2014/main" id="{4B7F9276-C524-8586-6678-1F9449FA12CC}"/>
              </a:ext>
            </a:extLst>
          </p:cNvPr>
          <p:cNvSpPr txBox="1"/>
          <p:nvPr/>
        </p:nvSpPr>
        <p:spPr>
          <a:xfrm>
            <a:off x="390525" y="1390650"/>
            <a:ext cx="3771900" cy="830997"/>
          </a:xfrm>
          <a:prstGeom prst="rect">
            <a:avLst/>
          </a:prstGeom>
          <a:noFill/>
        </p:spPr>
        <p:txBody>
          <a:bodyPr wrap="square" rtlCol="0">
            <a:spAutoFit/>
          </a:bodyPr>
          <a:lstStyle/>
          <a:p>
            <a:r>
              <a:rPr lang="en-US"/>
              <a:t>Sheyenne River Flows Compared to Historical </a:t>
            </a:r>
          </a:p>
        </p:txBody>
      </p:sp>
    </p:spTree>
    <p:extLst>
      <p:ext uri="{BB962C8B-B14F-4D97-AF65-F5344CB8AC3E}">
        <p14:creationId xmlns:p14="http://schemas.microsoft.com/office/powerpoint/2010/main" val="326774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990D6C-8C5C-41B3-B64C-1C1A4C83546C}"/>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Key Operating Plan values for normal operations</a:t>
            </a:r>
          </a:p>
        </p:txBody>
      </p:sp>
      <p:sp>
        <p:nvSpPr>
          <p:cNvPr id="10" name="Content Placeholder 1">
            <a:extLst>
              <a:ext uri="{FF2B5EF4-FFF2-40B4-BE49-F238E27FC236}">
                <a16:creationId xmlns:a16="http://schemas.microsoft.com/office/drawing/2014/main" id="{8F8EDC57-C87A-44AA-A7D1-F06500F0B974}"/>
              </a:ext>
            </a:extLst>
          </p:cNvPr>
          <p:cNvSpPr txBox="1">
            <a:spLocks/>
          </p:cNvSpPr>
          <p:nvPr/>
        </p:nvSpPr>
        <p:spPr>
          <a:xfrm>
            <a:off x="1374308" y="1097513"/>
            <a:ext cx="10185088" cy="5387592"/>
          </a:xfrm>
          <a:prstGeom prst="rect">
            <a:avLst/>
          </a:prstGeom>
        </p:spPr>
        <p:txBody>
          <a:bodyPr lIns="91440" tIns="45720" rIns="91440" bIns="45720" anchor="t"/>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r>
              <a:rPr lang="en-US" sz="2400" b="1">
                <a:latin typeface="Calibri"/>
                <a:ea typeface="ＭＳ Ｐゴシック"/>
                <a:cs typeface="Calibri"/>
              </a:rPr>
              <a:t>Target Summer Elevations</a:t>
            </a:r>
            <a:endParaRPr lang="en-US"/>
          </a:p>
          <a:p>
            <a:pPr marL="342900" indent="-342900">
              <a:buChar char="•"/>
            </a:pPr>
            <a:r>
              <a:rPr lang="en-US" sz="2400">
                <a:latin typeface="Calibri"/>
                <a:ea typeface="ＭＳ Ｐゴシック"/>
                <a:cs typeface="Calibri"/>
              </a:rPr>
              <a:t>Lake Ashtabula pool elevation 1266.0 +/- 0.2 feet NGVD29</a:t>
            </a:r>
            <a:endParaRPr lang="en-US" sz="2400">
              <a:latin typeface="Calibri" panose="020F0502020204030204" pitchFamily="34" charset="0"/>
              <a:cs typeface="Calibri" panose="020F0502020204030204" pitchFamily="34" charset="0"/>
            </a:endParaRPr>
          </a:p>
          <a:p>
            <a:pPr marL="342900" indent="-342900">
              <a:buChar char="•"/>
            </a:pPr>
            <a:endParaRPr lang="en-US" sz="2400">
              <a:latin typeface="Calibri"/>
              <a:ea typeface="ＭＳ Ｐゴシック"/>
              <a:cs typeface="Calibri"/>
            </a:endParaRPr>
          </a:p>
          <a:p>
            <a:pPr marL="344170" lvl="1" indent="-344170">
              <a:buNone/>
            </a:pPr>
            <a:r>
              <a:rPr lang="en-US" sz="2400" b="1">
                <a:latin typeface="Calibri"/>
                <a:ea typeface="ＭＳ Ｐゴシック"/>
                <a:cs typeface="Calibri"/>
              </a:rPr>
              <a:t>Normal Outflow Targets </a:t>
            </a:r>
            <a:endParaRPr lang="en-US" sz="2400" b="1">
              <a:latin typeface="Calibri" panose="020F0502020204030204" pitchFamily="34" charset="0"/>
              <a:cs typeface="Calibri" panose="020F0502020204030204" pitchFamily="34" charset="0"/>
            </a:endParaRPr>
          </a:p>
          <a:p>
            <a:pPr marL="342900" indent="-342900">
              <a:buChar char="•"/>
            </a:pPr>
            <a:r>
              <a:rPr lang="en-US">
                <a:latin typeface="Calibri"/>
                <a:ea typeface="ＭＳ Ｐゴシック"/>
                <a:cs typeface="Calibri"/>
              </a:rPr>
              <a:t>Baldhill Dam minimum outflow = 13 cubic feet per second (cfs)</a:t>
            </a:r>
            <a:endParaRPr lang="en-US">
              <a:latin typeface="Calibri" panose="020F0502020204030204" pitchFamily="34" charset="0"/>
              <a:ea typeface="ＭＳ Ｐゴシック"/>
              <a:cs typeface="Calibri" panose="020F0502020204030204" pitchFamily="34" charset="0"/>
            </a:endParaRPr>
          </a:p>
          <a:p>
            <a:pPr marL="342900" indent="-342900">
              <a:buChar char="•"/>
            </a:pPr>
            <a:r>
              <a:rPr lang="en-US">
                <a:latin typeface="Calibri"/>
                <a:ea typeface="ＭＳ Ｐゴシック"/>
                <a:cs typeface="Calibri"/>
              </a:rPr>
              <a:t>Sheyenne River, downstream channel capacity = 2,400 cfs</a:t>
            </a:r>
            <a:endParaRPr lang="en-US">
              <a:latin typeface="Calibri" panose="020F0502020204030204" pitchFamily="34" charset="0"/>
              <a:ea typeface="ＭＳ Ｐゴシック"/>
              <a:cs typeface="Calibri" panose="020F0502020204030204" pitchFamily="34" charset="0"/>
            </a:endParaRPr>
          </a:p>
          <a:p>
            <a:pPr marL="342900" indent="-342900">
              <a:buChar char="•"/>
            </a:pPr>
            <a:endParaRPr lang="en-US">
              <a:latin typeface="Calibri" panose="020F0502020204030204" pitchFamily="34" charset="0"/>
              <a:ea typeface="ＭＳ Ｐゴシック"/>
              <a:cs typeface="Calibri" panose="020F0502020204030204" pitchFamily="34" charset="0"/>
            </a:endParaRPr>
          </a:p>
          <a:p>
            <a:pPr marL="342900" indent="-342900">
              <a:buChar char="•"/>
            </a:pPr>
            <a:endParaRPr lang="en-US">
              <a:latin typeface="Calibri" panose="020F0502020204030204" pitchFamily="34" charset="0"/>
              <a:ea typeface="ＭＳ Ｐゴシック"/>
              <a:cs typeface="Calibri" panose="020F0502020204030204" pitchFamily="34" charset="0"/>
            </a:endParaRPr>
          </a:p>
          <a:p>
            <a:pPr marL="569595" lvl="1" indent="-342900">
              <a:buChar char="•"/>
            </a:pPr>
            <a:endParaRPr lang="en-US">
              <a:latin typeface="Calibri" panose="020F0502020204030204" pitchFamily="34" charset="0"/>
              <a:cs typeface="Calibri" panose="020F0502020204030204" pitchFamily="34" charset="0"/>
            </a:endParaRPr>
          </a:p>
          <a:p>
            <a:endParaRPr lang="en-US" sz="2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69242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990D6C-8C5C-41B3-B64C-1C1A4C83546C}"/>
              </a:ext>
            </a:extLst>
          </p:cNvPr>
          <p:cNvSpPr>
            <a:spLocks noGrp="1"/>
          </p:cNvSpPr>
          <p:nvPr>
            <p:ph type="title"/>
          </p:nvPr>
        </p:nvSpPr>
        <p:spPr>
          <a:xfrm>
            <a:off x="3098130" y="218433"/>
            <a:ext cx="8002061" cy="785419"/>
          </a:xfrm>
        </p:spPr>
        <p:txBody>
          <a:bodyPr/>
          <a:lstStyle/>
          <a:p>
            <a:r>
              <a:rPr lang="en-US">
                <a:latin typeface="Calibri" panose="020F0502020204030204" pitchFamily="34" charset="0"/>
                <a:cs typeface="Calibri" panose="020F0502020204030204" pitchFamily="34" charset="0"/>
              </a:rPr>
              <a:t>Key Operating Plan values for Flood operations</a:t>
            </a:r>
          </a:p>
        </p:txBody>
      </p:sp>
      <p:sp>
        <p:nvSpPr>
          <p:cNvPr id="10" name="Content Placeholder 1">
            <a:extLst>
              <a:ext uri="{FF2B5EF4-FFF2-40B4-BE49-F238E27FC236}">
                <a16:creationId xmlns:a16="http://schemas.microsoft.com/office/drawing/2014/main" id="{8F8EDC57-C87A-44AA-A7D1-F06500F0B974}"/>
              </a:ext>
            </a:extLst>
          </p:cNvPr>
          <p:cNvSpPr txBox="1">
            <a:spLocks/>
          </p:cNvSpPr>
          <p:nvPr/>
        </p:nvSpPr>
        <p:spPr>
          <a:xfrm>
            <a:off x="1374308" y="1206843"/>
            <a:ext cx="10185088" cy="5117936"/>
          </a:xfrm>
          <a:prstGeom prst="rect">
            <a:avLst/>
          </a:prstGeom>
        </p:spPr>
        <p:txBody>
          <a:bodyPr lIns="91440" tIns="45720" rIns="91440" bIns="45720" anchor="t"/>
          <a:lst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13" indent="-227013"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63" indent="-23495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88" indent="-22542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400" indent="-227013"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marL="344170" indent="-344170">
              <a:buFont typeface="Arial" panose="020B0604020202020204" pitchFamily="34" charset="0"/>
              <a:buChar char="•"/>
            </a:pPr>
            <a:endParaRPr lang="en-US">
              <a:latin typeface="Calibri" panose="020F0502020204030204" pitchFamily="34" charset="0"/>
              <a:cs typeface="Calibri" panose="020F0502020204030204" pitchFamily="34" charset="0"/>
            </a:endParaRPr>
          </a:p>
          <a:p>
            <a:r>
              <a:rPr lang="en-US" sz="2400" b="1">
                <a:latin typeface="Calibri"/>
                <a:ea typeface="ＭＳ Ｐゴシック"/>
                <a:cs typeface="Calibri"/>
              </a:rPr>
              <a:t>Winter Drawdowns</a:t>
            </a:r>
          </a:p>
          <a:p>
            <a:pPr marL="569595" lvl="1" indent="-342900">
              <a:buChar char="•"/>
            </a:pPr>
            <a:r>
              <a:rPr lang="en-US">
                <a:latin typeface="Calibri"/>
                <a:cs typeface="Calibri"/>
              </a:rPr>
              <a:t>Lake Ashtabula is drawn down to an elevation of 1262.5 feet every year by March 1 (If a high amount of snow by Jan – target date may be earlier than Mar 1).</a:t>
            </a:r>
          </a:p>
          <a:p>
            <a:pPr marL="569595" lvl="1" indent="-342900">
              <a:buChar char="•"/>
            </a:pPr>
            <a:r>
              <a:rPr lang="en-US">
                <a:latin typeface="Calibri"/>
                <a:cs typeface="Calibri"/>
              </a:rPr>
              <a:t>Depending on amount of snow pack, the pool can be further drawn down to an elevation of 1257 feet, and if water quality allows 1255 feet before spring snowmelt begins.</a:t>
            </a:r>
            <a:endParaRPr lang="en-US">
              <a:latin typeface="Calibri" panose="020F0502020204030204" pitchFamily="34" charset="0"/>
              <a:cs typeface="Calibri" panose="020F0502020204030204" pitchFamily="34" charset="0"/>
            </a:endParaRPr>
          </a:p>
          <a:p>
            <a:pPr marL="0" lvl="1" indent="0">
              <a:buNone/>
            </a:pPr>
            <a:endParaRPr lang="en-US">
              <a:latin typeface="Calibri" panose="020F0502020204030204" pitchFamily="34" charset="0"/>
              <a:ea typeface="ＭＳ Ｐゴシック"/>
              <a:cs typeface="Calibri" panose="020F0502020204030204" pitchFamily="34" charset="0"/>
            </a:endParaRPr>
          </a:p>
          <a:p>
            <a:r>
              <a:rPr lang="en-US" sz="2400" b="1">
                <a:latin typeface="Calibri"/>
                <a:ea typeface="ＭＳ Ｐゴシック"/>
                <a:cs typeface="Calibri"/>
              </a:rPr>
              <a:t>Flood Control Pool </a:t>
            </a:r>
            <a:endParaRPr lang="en-US" sz="2400" b="1">
              <a:latin typeface="Calibri" panose="020F0502020204030204" pitchFamily="34" charset="0"/>
              <a:cs typeface="Calibri" panose="020F0502020204030204" pitchFamily="34" charset="0"/>
            </a:endParaRPr>
          </a:p>
          <a:p>
            <a:pPr marL="569595" lvl="1" indent="-342900">
              <a:buFont typeface="Arial" pitchFamily="34" charset="0"/>
              <a:buChar char="•"/>
            </a:pPr>
            <a:r>
              <a:rPr lang="en-US">
                <a:latin typeface="Calibri"/>
                <a:cs typeface="Calibri"/>
              </a:rPr>
              <a:t>During flood events, Lake Ashtabula can be raised up to a level of 1271 feet NGVD29 to reduce flooding impacts downstream.</a:t>
            </a:r>
            <a:endParaRPr lang="en-US">
              <a:latin typeface="Calibri" panose="020F0502020204030204" pitchFamily="34" charset="0"/>
              <a:cs typeface="Calibri" panose="020F0502020204030204" pitchFamily="34" charset="0"/>
            </a:endParaRPr>
          </a:p>
          <a:p>
            <a:pPr marL="569595" lvl="1" indent="-342900">
              <a:buFont typeface="Arial" pitchFamily="34" charset="0"/>
              <a:buChar char="•"/>
            </a:pPr>
            <a:endParaRPr lang="en-US">
              <a:latin typeface="Calibri" panose="020F0502020204030204" pitchFamily="34" charset="0"/>
              <a:cs typeface="Calibri" panose="020F0502020204030204" pitchFamily="34" charset="0"/>
            </a:endParaRPr>
          </a:p>
          <a:p>
            <a:endParaRPr lang="en-US" sz="2400" b="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63363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1ED4-C6BE-487F-A621-C40E454A5801}"/>
              </a:ext>
            </a:extLst>
          </p:cNvPr>
          <p:cNvSpPr>
            <a:spLocks noGrp="1"/>
          </p:cNvSpPr>
          <p:nvPr>
            <p:ph type="title"/>
          </p:nvPr>
        </p:nvSpPr>
        <p:spPr/>
        <p:txBody>
          <a:bodyPr/>
          <a:lstStyle/>
          <a:p>
            <a:r>
              <a:rPr lang="en-US">
                <a:latin typeface="Calibri"/>
                <a:ea typeface="ＭＳ Ｐゴシック"/>
                <a:cs typeface="Calibri"/>
              </a:rPr>
              <a:t>Pre-Melt drawdown Level</a:t>
            </a:r>
            <a:endParaRPr lang="en-US">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F39B265E-FE5C-4D48-BBA5-A297B4B2A1FB}"/>
              </a:ext>
            </a:extLst>
          </p:cNvPr>
          <p:cNvSpPr txBox="1"/>
          <p:nvPr/>
        </p:nvSpPr>
        <p:spPr>
          <a:xfrm>
            <a:off x="3045346" y="5421599"/>
            <a:ext cx="5063438" cy="830997"/>
          </a:xfrm>
          <a:prstGeom prst="rect">
            <a:avLst/>
          </a:prstGeom>
          <a:solidFill>
            <a:srgbClr val="7291A7"/>
          </a:solidFill>
        </p:spPr>
        <p:txBody>
          <a:bodyPr wrap="none" lIns="91440" tIns="45720" rIns="91440" bIns="45720" rtlCol="0" anchor="t">
            <a:spAutoFit/>
          </a:bodyPr>
          <a:lstStyle/>
          <a:p>
            <a:pPr algn="ctr">
              <a:defRPr/>
            </a:pPr>
            <a:r>
              <a:rPr kumimoji="0" lang="en-US" sz="2400" b="1" i="0" u="none" strike="noStrike" kern="1200" cap="none" spc="0" normalizeH="0" baseline="0" noProof="0">
                <a:ln>
                  <a:noFill/>
                </a:ln>
                <a:solidFill>
                  <a:srgbClr val="FFFFFF"/>
                </a:solidFill>
                <a:effectLst/>
                <a:uLnTx/>
                <a:uFillTx/>
                <a:latin typeface="Calibri"/>
                <a:ea typeface="ＭＳ Ｐゴシック"/>
                <a:cs typeface="Calibri"/>
              </a:rPr>
              <a:t>Corps </a:t>
            </a:r>
            <a:r>
              <a:rPr lang="en-US" b="1">
                <a:solidFill>
                  <a:srgbClr val="FFFFFF"/>
                </a:solidFill>
                <a:latin typeface="Calibri"/>
                <a:ea typeface="ＭＳ Ｐゴシック"/>
                <a:cs typeface="Calibri"/>
              </a:rPr>
              <a:t>2013 </a:t>
            </a:r>
            <a:r>
              <a:rPr kumimoji="0" lang="en-US" sz="2400" b="1" i="0" u="none" strike="noStrike" kern="1200" cap="none" spc="0" normalizeH="0" baseline="0" noProof="0">
                <a:ln>
                  <a:noFill/>
                </a:ln>
                <a:solidFill>
                  <a:srgbClr val="FFFFFF"/>
                </a:solidFill>
                <a:effectLst/>
                <a:uLnTx/>
                <a:uFillTx/>
                <a:latin typeface="Calibri"/>
                <a:ea typeface="ＭＳ Ｐゴシック"/>
                <a:cs typeface="Calibri"/>
              </a:rPr>
              <a:t>Water Control Manual</a:t>
            </a:r>
            <a:r>
              <a:rPr lang="en-US" b="1">
                <a:solidFill>
                  <a:srgbClr val="FFFFFF"/>
                </a:solidFill>
                <a:latin typeface="Calibri"/>
                <a:ea typeface="ＭＳ Ｐゴシック"/>
                <a:cs typeface="Calibri"/>
              </a:rPr>
              <a:t> </a:t>
            </a:r>
            <a:endParaRPr lang="en-US" b="1">
              <a:solidFill>
                <a:srgbClr val="FFFFFF"/>
              </a:solidFill>
              <a:latin typeface="Calibri" panose="020F0502020204030204" pitchFamily="34" charset="0"/>
              <a:cs typeface="Calibri" panose="020F0502020204030204" pitchFamily="34" charset="0"/>
            </a:endParaRPr>
          </a:p>
          <a:p>
            <a:pPr algn="ctr">
              <a:defRPr/>
            </a:pPr>
            <a:r>
              <a:rPr lang="en-US" b="1">
                <a:solidFill>
                  <a:schemeClr val="tx2"/>
                </a:solidFill>
                <a:latin typeface="Calibri"/>
                <a:ea typeface="ＭＳ Ｐゴシック"/>
                <a:cs typeface="Arial"/>
              </a:rPr>
              <a:t>BALDHILL DAM AND LAKE ASHTABULA</a:t>
            </a:r>
            <a:endParaRPr lang="en-US" b="1">
              <a:solidFill>
                <a:schemeClr val="tx2"/>
              </a:solidFill>
              <a:latin typeface="Calibri"/>
              <a:ea typeface="ＭＳ Ｐゴシック"/>
              <a:cs typeface="Calibri"/>
            </a:endParaRPr>
          </a:p>
        </p:txBody>
      </p:sp>
      <p:pic>
        <p:nvPicPr>
          <p:cNvPr id="3" name="Picture 2" descr="Table&#10;&#10;Description automatically generated">
            <a:extLst>
              <a:ext uri="{FF2B5EF4-FFF2-40B4-BE49-F238E27FC236}">
                <a16:creationId xmlns:a16="http://schemas.microsoft.com/office/drawing/2014/main" id="{3A6B781D-4791-DB0F-C8E6-4168598BDB43}"/>
              </a:ext>
            </a:extLst>
          </p:cNvPr>
          <p:cNvPicPr>
            <a:picLocks noChangeAspect="1"/>
          </p:cNvPicPr>
          <p:nvPr/>
        </p:nvPicPr>
        <p:blipFill>
          <a:blip r:embed="rId3"/>
          <a:stretch>
            <a:fillRect/>
          </a:stretch>
        </p:blipFill>
        <p:spPr>
          <a:xfrm>
            <a:off x="2305878" y="1037038"/>
            <a:ext cx="7138503" cy="4342185"/>
          </a:xfrm>
          <a:prstGeom prst="rect">
            <a:avLst/>
          </a:prstGeom>
        </p:spPr>
      </p:pic>
    </p:spTree>
    <p:extLst>
      <p:ext uri="{BB962C8B-B14F-4D97-AF65-F5344CB8AC3E}">
        <p14:creationId xmlns:p14="http://schemas.microsoft.com/office/powerpoint/2010/main" val="37135875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89E6E3-A491-4382-86FF-C3AD7B515A71}"/>
              </a:ext>
            </a:extLst>
          </p:cNvPr>
          <p:cNvSpPr>
            <a:spLocks noGrp="1"/>
          </p:cNvSpPr>
          <p:nvPr>
            <p:ph type="title"/>
          </p:nvPr>
        </p:nvSpPr>
        <p:spPr>
          <a:xfrm>
            <a:off x="3237808" y="137304"/>
            <a:ext cx="9024915" cy="641626"/>
          </a:xfrm>
        </p:spPr>
        <p:txBody>
          <a:bodyPr vert="horz" lIns="91440" tIns="45720" rIns="91440" bIns="45720" rtlCol="0" anchor="ctr">
            <a:normAutofit fontScale="90000"/>
          </a:bodyPr>
          <a:lstStyle/>
          <a:p>
            <a:r>
              <a:rPr lang="en-US" sz="3600">
                <a:solidFill>
                  <a:srgbClr val="2C2C2C"/>
                </a:solidFill>
                <a:latin typeface="Calibri"/>
                <a:cs typeface="Calibri"/>
              </a:rPr>
              <a:t>Lake Ashtabula Elevation Duration Hydrograph</a:t>
            </a:r>
          </a:p>
        </p:txBody>
      </p:sp>
      <p:pic>
        <p:nvPicPr>
          <p:cNvPr id="2" name="Picture 1" descr="Chart&#10;&#10;Description automatically generated">
            <a:extLst>
              <a:ext uri="{FF2B5EF4-FFF2-40B4-BE49-F238E27FC236}">
                <a16:creationId xmlns:a16="http://schemas.microsoft.com/office/drawing/2014/main" id="{8ED2AFE3-130B-2648-B8DC-BC88E3A8FF90}"/>
              </a:ext>
            </a:extLst>
          </p:cNvPr>
          <p:cNvPicPr>
            <a:picLocks noChangeAspect="1"/>
          </p:cNvPicPr>
          <p:nvPr/>
        </p:nvPicPr>
        <p:blipFill>
          <a:blip r:embed="rId3"/>
          <a:stretch>
            <a:fillRect/>
          </a:stretch>
        </p:blipFill>
        <p:spPr>
          <a:xfrm>
            <a:off x="660399" y="853301"/>
            <a:ext cx="10374242" cy="5700040"/>
          </a:xfrm>
          <a:prstGeom prst="rect">
            <a:avLst/>
          </a:prstGeom>
        </p:spPr>
      </p:pic>
    </p:spTree>
    <p:extLst>
      <p:ext uri="{BB962C8B-B14F-4D97-AF65-F5344CB8AC3E}">
        <p14:creationId xmlns:p14="http://schemas.microsoft.com/office/powerpoint/2010/main" val="1710233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1ED4-C6BE-487F-A621-C40E454A5801}"/>
              </a:ext>
            </a:extLst>
          </p:cNvPr>
          <p:cNvSpPr>
            <a:spLocks noGrp="1"/>
          </p:cNvSpPr>
          <p:nvPr>
            <p:ph type="title"/>
          </p:nvPr>
        </p:nvSpPr>
        <p:spPr/>
        <p:txBody>
          <a:bodyPr/>
          <a:lstStyle/>
          <a:p>
            <a:r>
              <a:rPr lang="en-US">
                <a:latin typeface="Calibri"/>
                <a:ea typeface="ＭＳ Ｐゴシック"/>
                <a:cs typeface="Calibri"/>
              </a:rPr>
              <a:t>Pool Elevations and Volumes</a:t>
            </a:r>
            <a:endParaRPr lang="en-US"/>
          </a:p>
        </p:txBody>
      </p:sp>
      <p:sp>
        <p:nvSpPr>
          <p:cNvPr id="5" name="TextBox 4">
            <a:extLst>
              <a:ext uri="{FF2B5EF4-FFF2-40B4-BE49-F238E27FC236}">
                <a16:creationId xmlns:a16="http://schemas.microsoft.com/office/drawing/2014/main" id="{F39B265E-FE5C-4D48-BBA5-A297B4B2A1FB}"/>
              </a:ext>
            </a:extLst>
          </p:cNvPr>
          <p:cNvSpPr txBox="1"/>
          <p:nvPr/>
        </p:nvSpPr>
        <p:spPr>
          <a:xfrm>
            <a:off x="3045346" y="5421599"/>
            <a:ext cx="5063438" cy="830997"/>
          </a:xfrm>
          <a:prstGeom prst="rect">
            <a:avLst/>
          </a:prstGeom>
          <a:solidFill>
            <a:srgbClr val="7291A7"/>
          </a:solidFill>
        </p:spPr>
        <p:txBody>
          <a:bodyPr wrap="none" lIns="91440" tIns="45720" rIns="91440" bIns="45720" rtlCol="0" anchor="t">
            <a:spAutoFit/>
          </a:bodyPr>
          <a:lstStyle/>
          <a:p>
            <a:pPr algn="ctr">
              <a:defRPr/>
            </a:pPr>
            <a:r>
              <a:rPr kumimoji="0" lang="en-US" sz="2400" b="1" i="0" u="none" strike="noStrike" kern="1200" cap="none" spc="0" normalizeH="0" baseline="0" noProof="0">
                <a:ln>
                  <a:noFill/>
                </a:ln>
                <a:solidFill>
                  <a:srgbClr val="FFFFFF"/>
                </a:solidFill>
                <a:effectLst/>
                <a:uLnTx/>
                <a:uFillTx/>
                <a:latin typeface="Calibri"/>
                <a:ea typeface="ＭＳ Ｐゴシック"/>
                <a:cs typeface="Calibri"/>
              </a:rPr>
              <a:t>Corps </a:t>
            </a:r>
            <a:r>
              <a:rPr lang="en-US" b="1">
                <a:solidFill>
                  <a:srgbClr val="FFFFFF"/>
                </a:solidFill>
                <a:latin typeface="Calibri"/>
                <a:ea typeface="ＭＳ Ｐゴシック"/>
                <a:cs typeface="Calibri"/>
              </a:rPr>
              <a:t>2013 </a:t>
            </a:r>
            <a:r>
              <a:rPr kumimoji="0" lang="en-US" sz="2400" b="1" i="0" u="none" strike="noStrike" kern="1200" cap="none" spc="0" normalizeH="0" baseline="0" noProof="0">
                <a:ln>
                  <a:noFill/>
                </a:ln>
                <a:solidFill>
                  <a:srgbClr val="FFFFFF"/>
                </a:solidFill>
                <a:effectLst/>
                <a:uLnTx/>
                <a:uFillTx/>
                <a:latin typeface="Calibri"/>
                <a:ea typeface="ＭＳ Ｐゴシック"/>
                <a:cs typeface="Calibri"/>
              </a:rPr>
              <a:t>Water Control Manual</a:t>
            </a:r>
            <a:r>
              <a:rPr lang="en-US" b="1">
                <a:solidFill>
                  <a:srgbClr val="FFFFFF"/>
                </a:solidFill>
                <a:latin typeface="Calibri"/>
                <a:ea typeface="ＭＳ Ｐゴシック"/>
                <a:cs typeface="Calibri"/>
              </a:rPr>
              <a:t> </a:t>
            </a:r>
            <a:endParaRPr lang="en-US" b="1">
              <a:solidFill>
                <a:srgbClr val="FFFFFF"/>
              </a:solidFill>
              <a:latin typeface="Calibri" panose="020F0502020204030204" pitchFamily="34" charset="0"/>
              <a:cs typeface="Calibri" panose="020F0502020204030204" pitchFamily="34" charset="0"/>
            </a:endParaRPr>
          </a:p>
          <a:p>
            <a:pPr algn="ctr">
              <a:defRPr/>
            </a:pPr>
            <a:r>
              <a:rPr lang="en-US" b="1">
                <a:solidFill>
                  <a:schemeClr val="tx2"/>
                </a:solidFill>
                <a:latin typeface="Calibri"/>
                <a:ea typeface="ＭＳ Ｐゴシック"/>
                <a:cs typeface="Arial"/>
              </a:rPr>
              <a:t>BALDHILL DAM AND LAKE ASHTABULA</a:t>
            </a:r>
            <a:endParaRPr lang="en-US" b="1">
              <a:solidFill>
                <a:schemeClr val="tx2"/>
              </a:solidFill>
              <a:latin typeface="Calibri"/>
              <a:ea typeface="ＭＳ Ｐゴシック"/>
              <a:cs typeface="Calibri"/>
            </a:endParaRPr>
          </a:p>
        </p:txBody>
      </p:sp>
      <p:pic>
        <p:nvPicPr>
          <p:cNvPr id="6" name="Picture 5" descr="Table&#10;&#10;Description automatically generated">
            <a:extLst>
              <a:ext uri="{FF2B5EF4-FFF2-40B4-BE49-F238E27FC236}">
                <a16:creationId xmlns:a16="http://schemas.microsoft.com/office/drawing/2014/main" id="{C059E340-9E47-706C-2F45-ABD17804FB66}"/>
              </a:ext>
            </a:extLst>
          </p:cNvPr>
          <p:cNvPicPr>
            <a:picLocks noChangeAspect="1"/>
          </p:cNvPicPr>
          <p:nvPr/>
        </p:nvPicPr>
        <p:blipFill>
          <a:blip r:embed="rId3"/>
          <a:stretch>
            <a:fillRect/>
          </a:stretch>
        </p:blipFill>
        <p:spPr>
          <a:xfrm>
            <a:off x="1499705" y="796009"/>
            <a:ext cx="7988851" cy="4625458"/>
          </a:xfrm>
          <a:prstGeom prst="rect">
            <a:avLst/>
          </a:prstGeom>
        </p:spPr>
      </p:pic>
    </p:spTree>
    <p:extLst>
      <p:ext uri="{BB962C8B-B14F-4D97-AF65-F5344CB8AC3E}">
        <p14:creationId xmlns:p14="http://schemas.microsoft.com/office/powerpoint/2010/main" val="329427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93E444-5EF4-4423-BE93-1CB6ABC54960}"/>
              </a:ext>
            </a:extLst>
          </p:cNvPr>
          <p:cNvSpPr>
            <a:spLocks noGrp="1"/>
          </p:cNvSpPr>
          <p:nvPr>
            <p:ph sz="quarter" idx="15"/>
          </p:nvPr>
        </p:nvSpPr>
        <p:spPr>
          <a:xfrm>
            <a:off x="1248493" y="894293"/>
            <a:ext cx="11717866" cy="3826933"/>
          </a:xfrm>
        </p:spPr>
        <p:txBody>
          <a:bodyPr/>
          <a:lstStyle/>
          <a:p>
            <a:r>
              <a:rPr lang="en-US" sz="3600">
                <a:latin typeface="Calibri" panose="020F0502020204030204" pitchFamily="34" charset="0"/>
                <a:cs typeface="Calibri" panose="020F0502020204030204" pitchFamily="34" charset="0"/>
              </a:rPr>
              <a:t>To ensure this happens we will have a: </a:t>
            </a:r>
          </a:p>
          <a:p>
            <a:endParaRPr lang="en-US" sz="1000">
              <a:latin typeface="Calibri" panose="020F0502020204030204" pitchFamily="34" charset="0"/>
              <a:cs typeface="Calibri" panose="020F0502020204030204" pitchFamily="34" charset="0"/>
            </a:endParaRPr>
          </a:p>
          <a:p>
            <a:pPr>
              <a:lnSpc>
                <a:spcPct val="150000"/>
              </a:lnSpc>
            </a:pPr>
            <a:r>
              <a:rPr lang="en-US" sz="4800">
                <a:latin typeface="Calibri" panose="020F0502020204030204" pitchFamily="34" charset="0"/>
                <a:cs typeface="Calibri" panose="020F0502020204030204" pitchFamily="34" charset="0"/>
              </a:rPr>
              <a:t>	15 Minute Presentation </a:t>
            </a:r>
          </a:p>
          <a:p>
            <a:pPr>
              <a:lnSpc>
                <a:spcPct val="150000"/>
              </a:lnSpc>
            </a:pPr>
            <a:r>
              <a:rPr lang="en-US" sz="4800">
                <a:latin typeface="Calibri" panose="020F0502020204030204" pitchFamily="34" charset="0"/>
                <a:cs typeface="Calibri" panose="020F0502020204030204" pitchFamily="34" charset="0"/>
              </a:rPr>
              <a:t>	Public Input </a:t>
            </a:r>
          </a:p>
          <a:p>
            <a:pPr>
              <a:lnSpc>
                <a:spcPct val="150000"/>
              </a:lnSpc>
            </a:pPr>
            <a:r>
              <a:rPr lang="en-US" sz="4800">
                <a:latin typeface="Calibri" panose="020F0502020204030204" pitchFamily="34" charset="0"/>
                <a:cs typeface="Calibri" panose="020F0502020204030204" pitchFamily="34" charset="0"/>
              </a:rPr>
              <a:t>	Open House </a:t>
            </a:r>
          </a:p>
          <a:p>
            <a:endParaRPr lang="en-US" sz="3600">
              <a:latin typeface="Calibri" panose="020F0502020204030204" pitchFamily="34" charset="0"/>
              <a:cs typeface="Calibri" panose="020F0502020204030204" pitchFamily="34" charset="0"/>
            </a:endParaRPr>
          </a:p>
        </p:txBody>
      </p:sp>
      <p:pic>
        <p:nvPicPr>
          <p:cNvPr id="1026" name="Picture 2" descr="6,942 Lectern Illustrations &amp;amp; Clip Art - iStock">
            <a:extLst>
              <a:ext uri="{FF2B5EF4-FFF2-40B4-BE49-F238E27FC236}">
                <a16:creationId xmlns:a16="http://schemas.microsoft.com/office/drawing/2014/main" id="{15D29C95-3DCD-4602-90ED-89AA58FD6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301" y="1741414"/>
            <a:ext cx="958470" cy="9584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ic's 1st Open Mic Night - Microphone Clip Art - Free Transparent PNG  Clipart Images Download">
            <a:extLst>
              <a:ext uri="{FF2B5EF4-FFF2-40B4-BE49-F238E27FC236}">
                <a16:creationId xmlns:a16="http://schemas.microsoft.com/office/drawing/2014/main" id="{E9F5EB5A-B5CD-481E-9324-0EE179B89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844" y="2914836"/>
            <a:ext cx="858630" cy="8175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con conference people sitting around table Vector Image">
            <a:extLst>
              <a:ext uri="{FF2B5EF4-FFF2-40B4-BE49-F238E27FC236}">
                <a16:creationId xmlns:a16="http://schemas.microsoft.com/office/drawing/2014/main" id="{02683BBA-DE6E-496D-BD65-54E874C78F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1163475" y="4044565"/>
            <a:ext cx="958470" cy="958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30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EC62C9E-4D56-42ED-8C21-3EB5FB8794F7}"/>
              </a:ext>
            </a:extLst>
          </p:cNvPr>
          <p:cNvSpPr>
            <a:spLocks noGrp="1"/>
          </p:cNvSpPr>
          <p:nvPr>
            <p:ph sz="quarter" idx="15"/>
          </p:nvPr>
        </p:nvSpPr>
        <p:spPr>
          <a:xfrm>
            <a:off x="2984772" y="812800"/>
            <a:ext cx="8675657" cy="5600700"/>
          </a:xfrm>
        </p:spPr>
        <p:txBody>
          <a:bodyPr/>
          <a:lstStyle/>
          <a:p>
            <a:r>
              <a:rPr lang="en-US" sz="2800" b="1">
                <a:solidFill>
                  <a:srgbClr val="A29A92"/>
                </a:solidFill>
                <a:latin typeface="Calibri"/>
                <a:ea typeface="ＭＳ Ｐゴシック"/>
                <a:cs typeface="Calibri"/>
              </a:rPr>
              <a:t>During the Corps presentation please: </a:t>
            </a:r>
            <a:endParaRPr lang="en-US" sz="2800" b="1">
              <a:solidFill>
                <a:srgbClr val="A29A9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a:ea typeface="ＭＳ Ｐゴシック"/>
                <a:cs typeface="Calibri"/>
              </a:rPr>
              <a:t>Keep questions until end</a:t>
            </a:r>
          </a:p>
          <a:p>
            <a:pPr marL="342900" indent="-342900">
              <a:buFont typeface="Wingdings" panose="05000000000000000000" pitchFamily="2" charset="2"/>
              <a:buChar char="ü"/>
            </a:pPr>
            <a:endParaRPr lang="en-US" sz="2400">
              <a:solidFill>
                <a:schemeClr val="accent4"/>
              </a:solidFill>
              <a:latin typeface="Calibri" panose="020F0502020204030204" pitchFamily="34" charset="0"/>
              <a:cs typeface="Calibri" panose="020F0502020204030204" pitchFamily="34" charset="0"/>
            </a:endParaRPr>
          </a:p>
          <a:p>
            <a:r>
              <a:rPr lang="en-US" sz="2800" b="1">
                <a:solidFill>
                  <a:srgbClr val="A29A92"/>
                </a:solidFill>
                <a:latin typeface="Calibri"/>
                <a:ea typeface="ＭＳ Ｐゴシック"/>
                <a:cs typeface="Calibri"/>
              </a:rPr>
              <a:t>During the public input time: </a:t>
            </a:r>
            <a:endParaRPr lang="en-US" sz="2800" b="1">
              <a:solidFill>
                <a:srgbClr val="A29A9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a:ea typeface="ＭＳ Ｐゴシック"/>
                <a:cs typeface="Calibri"/>
              </a:rPr>
              <a:t>Keep remarks brief to allow enough time for all </a:t>
            </a:r>
            <a:endParaRPr lang="en-US" sz="240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a:ea typeface="ＭＳ Ｐゴシック"/>
                <a:cs typeface="Calibri"/>
              </a:rPr>
              <a:t>There will be time for additional comments or answering your questions during the open house </a:t>
            </a:r>
            <a:endParaRPr lang="en-US" sz="240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ü"/>
            </a:pPr>
            <a:endParaRPr lang="en-US" sz="2400">
              <a:latin typeface="Calibri" panose="020F0502020204030204" pitchFamily="34" charset="0"/>
              <a:cs typeface="Calibri" panose="020F0502020204030204" pitchFamily="34" charset="0"/>
            </a:endParaRPr>
          </a:p>
          <a:p>
            <a:r>
              <a:rPr lang="en-US" sz="2800" b="1">
                <a:solidFill>
                  <a:srgbClr val="A29A92"/>
                </a:solidFill>
                <a:latin typeface="Calibri"/>
                <a:ea typeface="ＭＳ Ｐゴシック"/>
                <a:cs typeface="Calibri"/>
              </a:rPr>
              <a:t>During the open house: </a:t>
            </a:r>
            <a:endParaRPr lang="en-US" sz="2800" b="1">
              <a:solidFill>
                <a:srgbClr val="A29A92"/>
              </a:solidFill>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400">
                <a:latin typeface="Calibri"/>
                <a:ea typeface="ＭＳ Ｐゴシック"/>
                <a:cs typeface="Calibri"/>
              </a:rPr>
              <a:t>Corps staff available to answer questions</a:t>
            </a:r>
          </a:p>
          <a:p>
            <a:pPr marL="342900" indent="-342900">
              <a:buFont typeface="Arial" panose="020B0604020202020204" pitchFamily="34" charset="0"/>
              <a:buChar char="•"/>
            </a:pPr>
            <a:r>
              <a:rPr lang="en-US" sz="2400">
                <a:latin typeface="Calibri"/>
                <a:ea typeface="ＭＳ Ｐゴシック"/>
                <a:cs typeface="Calibri"/>
              </a:rPr>
              <a:t>Share comments in writing via comment sheet</a:t>
            </a:r>
          </a:p>
          <a:p>
            <a:pPr marL="342900" indent="-342900">
              <a:buFont typeface="Arial" panose="020B0604020202020204" pitchFamily="34" charset="0"/>
              <a:buChar char="•"/>
            </a:pPr>
            <a:r>
              <a:rPr lang="en-US" sz="2400">
                <a:latin typeface="Calibri"/>
                <a:ea typeface="ＭＳ Ｐゴシック"/>
                <a:cs typeface="Calibri"/>
              </a:rPr>
              <a:t>Email comments to</a:t>
            </a:r>
            <a:r>
              <a:rPr lang="en-US" sz="2400">
                <a:latin typeface="Arial"/>
                <a:ea typeface="ＭＳ Ｐゴシック"/>
                <a:cs typeface="Arial"/>
              </a:rPr>
              <a:t> </a:t>
            </a:r>
            <a:r>
              <a:rPr lang="en-US" sz="2400">
                <a:latin typeface="Calibri"/>
                <a:ea typeface="ＭＳ Ｐゴシック"/>
                <a:cs typeface="Arial"/>
                <a:hlinkClick r:id="rId3"/>
              </a:rPr>
              <a:t>LakeAshtabula@usace.army.mil</a:t>
            </a:r>
          </a:p>
          <a:p>
            <a:pPr marL="342900" indent="-342900">
              <a:buFont typeface="Arial" panose="020B0604020202020204" pitchFamily="34" charset="0"/>
              <a:buChar char="•"/>
            </a:pPr>
            <a:endParaRPr lang="en-US" sz="2400">
              <a:latin typeface="Calibri" panose="020F0502020204030204" pitchFamily="34" charset="0"/>
              <a:cs typeface="Calibri" panose="020F0502020204030204" pitchFamily="34" charset="0"/>
            </a:endParaRPr>
          </a:p>
          <a:p>
            <a:endParaRPr lang="en-US" sz="2400">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5990D6C-8C5C-41B3-B64C-1C1A4C83546C}"/>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Meeting Ground Rules </a:t>
            </a:r>
          </a:p>
        </p:txBody>
      </p:sp>
      <p:pic>
        <p:nvPicPr>
          <p:cNvPr id="7" name="Picture 2" descr="6,942 Lectern Illustrations &amp;amp; Clip Art - iStock">
            <a:extLst>
              <a:ext uri="{FF2B5EF4-FFF2-40B4-BE49-F238E27FC236}">
                <a16:creationId xmlns:a16="http://schemas.microsoft.com/office/drawing/2014/main" id="{9255E38A-96CC-4731-B048-797456C6A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085" y="914400"/>
            <a:ext cx="958470" cy="9584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aic's 1st Open Mic Night - Microphone Clip Art - Free Transparent PNG  Clipart Images Download">
            <a:extLst>
              <a:ext uri="{FF2B5EF4-FFF2-40B4-BE49-F238E27FC236}">
                <a16:creationId xmlns:a16="http://schemas.microsoft.com/office/drawing/2014/main" id="{BD8AFF48-2315-4C49-A423-5D062930E2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925" y="2528619"/>
            <a:ext cx="858630" cy="8175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con conference people sitting around table Vector Image">
            <a:extLst>
              <a:ext uri="{FF2B5EF4-FFF2-40B4-BE49-F238E27FC236}">
                <a16:creationId xmlns:a16="http://schemas.microsoft.com/office/drawing/2014/main" id="{D7977EC8-BF14-46C3-B3BB-AA4AD2F7029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1809085" y="4001933"/>
            <a:ext cx="958470" cy="958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832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5A122E-E389-4B28-8AEA-5D945F9412B2}"/>
              </a:ext>
            </a:extLst>
          </p:cNvPr>
          <p:cNvSpPr>
            <a:spLocks noGrp="1"/>
          </p:cNvSpPr>
          <p:nvPr>
            <p:ph type="title"/>
          </p:nvPr>
        </p:nvSpPr>
        <p:spPr/>
        <p:txBody>
          <a:bodyPr/>
          <a:lstStyle/>
          <a:p>
            <a:r>
              <a:rPr lang="en-US" err="1">
                <a:latin typeface="Calibri"/>
                <a:ea typeface="ＭＳ Ｐゴシック"/>
                <a:cs typeface="Calibri"/>
              </a:rPr>
              <a:t>Baldhill</a:t>
            </a:r>
            <a:r>
              <a:rPr lang="en-US">
                <a:latin typeface="Calibri"/>
                <a:ea typeface="ＭＳ Ｐゴシック"/>
                <a:cs typeface="Calibri"/>
              </a:rPr>
              <a:t> Dam/ Lake Ashtabula  project</a:t>
            </a:r>
          </a:p>
        </p:txBody>
      </p:sp>
      <p:sp>
        <p:nvSpPr>
          <p:cNvPr id="7" name="Content Placeholder 1">
            <a:extLst>
              <a:ext uri="{FF2B5EF4-FFF2-40B4-BE49-F238E27FC236}">
                <a16:creationId xmlns:a16="http://schemas.microsoft.com/office/drawing/2014/main" id="{8A807DF7-649A-411A-8000-1A1A278A5CB6}"/>
              </a:ext>
            </a:extLst>
          </p:cNvPr>
          <p:cNvSpPr>
            <a:spLocks noGrp="1"/>
          </p:cNvSpPr>
          <p:nvPr>
            <p:ph sz="quarter" idx="10"/>
          </p:nvPr>
        </p:nvSpPr>
        <p:spPr>
          <a:xfrm>
            <a:off x="602828" y="914400"/>
            <a:ext cx="3124242" cy="4260691"/>
          </a:xfrm>
        </p:spPr>
        <p:txBody>
          <a:bodyPr/>
          <a:lstStyle/>
          <a:p>
            <a:endParaRPr lang="en-US" sz="2400" b="1">
              <a:latin typeface="Calibri"/>
              <a:cs typeface="Calibri"/>
            </a:endParaRPr>
          </a:p>
          <a:p>
            <a:pPr marL="344170" indent="-344170">
              <a:buFont typeface="Arial" panose="020B0604020202020204" pitchFamily="34" charset="0"/>
              <a:buChar char="•"/>
            </a:pPr>
            <a:r>
              <a:rPr lang="en-US" sz="2400" b="1">
                <a:latin typeface="Calibri"/>
                <a:ea typeface="ＭＳ Ｐゴシック"/>
                <a:cs typeface="Calibri"/>
              </a:rPr>
              <a:t>Main Purposes</a:t>
            </a:r>
            <a:endParaRPr lang="en-US">
              <a:latin typeface="Calibri"/>
              <a:ea typeface="ＭＳ Ｐゴシック"/>
              <a:cs typeface="Calibri"/>
            </a:endParaRPr>
          </a:p>
          <a:p>
            <a:pPr marL="226695" lvl="1" indent="0">
              <a:buNone/>
            </a:pPr>
            <a:r>
              <a:rPr lang="en-US">
                <a:latin typeface="Calibri"/>
                <a:cs typeface="Calibri"/>
              </a:rPr>
              <a:t>Flood Control and Water Supply</a:t>
            </a:r>
          </a:p>
          <a:p>
            <a:pPr marL="226695" lvl="1" indent="0">
              <a:buNone/>
            </a:pPr>
            <a:endParaRPr lang="en-US">
              <a:latin typeface="Calibri"/>
              <a:ea typeface="ＭＳ Ｐゴシック"/>
              <a:cs typeface="Calibri"/>
            </a:endParaRPr>
          </a:p>
          <a:p>
            <a:pPr marL="344170" indent="-344170">
              <a:buFont typeface="Arial" panose="020B0604020202020204" pitchFamily="34" charset="0"/>
              <a:buChar char="•"/>
            </a:pPr>
            <a:r>
              <a:rPr lang="en-US" sz="2400" b="1">
                <a:latin typeface="Calibri"/>
                <a:ea typeface="ＭＳ Ｐゴシック"/>
                <a:cs typeface="Calibri"/>
              </a:rPr>
              <a:t>Secondary Purposes</a:t>
            </a:r>
          </a:p>
          <a:p>
            <a:pPr marL="226695" lvl="1" indent="0">
              <a:buNone/>
            </a:pPr>
            <a:r>
              <a:rPr lang="en-US">
                <a:latin typeface="Calibri"/>
                <a:cs typeface="Calibri"/>
              </a:rPr>
              <a:t>Recreation, Fish and Wildlife, Water Quality</a:t>
            </a:r>
          </a:p>
          <a:p>
            <a:pPr marL="569595" lvl="1" indent="-342900">
              <a:buFont typeface="Arial" panose="020B0604020202020204" pitchFamily="34" charset="0"/>
              <a:buChar char="•"/>
            </a:pPr>
            <a:endParaRPr lang="en-US">
              <a:latin typeface="Calibri" panose="020F0502020204030204" pitchFamily="34" charset="0"/>
              <a:cs typeface="Calibri" panose="020F0502020204030204" pitchFamily="34" charset="0"/>
            </a:endParaRPr>
          </a:p>
          <a:p>
            <a:endParaRPr lang="en-US" sz="2400" b="1">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B38E462-D486-176D-6CDD-C8C76DD16C34}"/>
              </a:ext>
            </a:extLst>
          </p:cNvPr>
          <p:cNvPicPr>
            <a:picLocks noChangeAspect="1"/>
          </p:cNvPicPr>
          <p:nvPr/>
        </p:nvPicPr>
        <p:blipFill>
          <a:blip r:embed="rId3"/>
          <a:stretch>
            <a:fillRect/>
          </a:stretch>
        </p:blipFill>
        <p:spPr>
          <a:xfrm>
            <a:off x="5668851" y="702307"/>
            <a:ext cx="5909256" cy="6065133"/>
          </a:xfrm>
          <a:prstGeom prst="rect">
            <a:avLst/>
          </a:prstGeom>
        </p:spPr>
      </p:pic>
    </p:spTree>
    <p:extLst>
      <p:ext uri="{BB962C8B-B14F-4D97-AF65-F5344CB8AC3E}">
        <p14:creationId xmlns:p14="http://schemas.microsoft.com/office/powerpoint/2010/main" val="2155123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5A122E-E389-4B28-8AEA-5D945F9412B2}"/>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What is a Water Control Manual?</a:t>
            </a:r>
          </a:p>
        </p:txBody>
      </p:sp>
      <p:sp>
        <p:nvSpPr>
          <p:cNvPr id="7" name="Content Placeholder 1">
            <a:extLst>
              <a:ext uri="{FF2B5EF4-FFF2-40B4-BE49-F238E27FC236}">
                <a16:creationId xmlns:a16="http://schemas.microsoft.com/office/drawing/2014/main" id="{8A807DF7-649A-411A-8000-1A1A278A5CB6}"/>
              </a:ext>
            </a:extLst>
          </p:cNvPr>
          <p:cNvSpPr>
            <a:spLocks noGrp="1"/>
          </p:cNvSpPr>
          <p:nvPr>
            <p:ph sz="quarter" idx="10"/>
          </p:nvPr>
        </p:nvSpPr>
        <p:spPr>
          <a:xfrm>
            <a:off x="602828" y="914400"/>
            <a:ext cx="5796608" cy="5387592"/>
          </a:xfrm>
        </p:spPr>
        <p:txBody>
          <a:bodyPr/>
          <a:lstStyle/>
          <a:p>
            <a:pPr marL="569913" lvl="1" indent="-342900">
              <a:buFont typeface="Arial" panose="020B0604020202020204" pitchFamily="34" charset="0"/>
              <a:buChar char="•"/>
            </a:pPr>
            <a:endParaRPr lang="en-US">
              <a:latin typeface="Calibri" panose="020F0502020204030204" pitchFamily="34" charset="0"/>
              <a:cs typeface="Calibri" panose="020F0502020204030204" pitchFamily="34" charset="0"/>
            </a:endParaRPr>
          </a:p>
          <a:p>
            <a:endParaRPr lang="en-US" sz="2400" b="1">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EA1DDE2-3C15-47A8-A55F-97B2C7F790B6}"/>
              </a:ext>
            </a:extLst>
          </p:cNvPr>
          <p:cNvSpPr txBox="1"/>
          <p:nvPr/>
        </p:nvSpPr>
        <p:spPr>
          <a:xfrm>
            <a:off x="703208" y="1904249"/>
            <a:ext cx="10688392" cy="954107"/>
          </a:xfrm>
          <a:prstGeom prst="rect">
            <a:avLst/>
          </a:prstGeom>
          <a:solidFill>
            <a:schemeClr val="accent4">
              <a:lumMod val="75000"/>
            </a:schemeClr>
          </a:solidFill>
        </p:spPr>
        <p:txBody>
          <a:bodyPr wrap="square" rtlCol="0">
            <a:spAutoFit/>
          </a:bodyPr>
          <a:lstStyle/>
          <a:p>
            <a:pPr algn="ctr"/>
            <a:r>
              <a:rPr lang="en-US" sz="2800">
                <a:solidFill>
                  <a:schemeClr val="tx2"/>
                </a:solidFill>
                <a:latin typeface="Calibri" panose="020F0502020204030204" pitchFamily="34" charset="0"/>
                <a:cs typeface="Calibri" panose="020F0502020204030204" pitchFamily="34" charset="0"/>
              </a:rPr>
              <a:t>The water control manual dictates how the Corps manages the water at the project under various conditions</a:t>
            </a:r>
          </a:p>
        </p:txBody>
      </p:sp>
      <p:sp>
        <p:nvSpPr>
          <p:cNvPr id="4" name="TextBox 3">
            <a:extLst>
              <a:ext uri="{FF2B5EF4-FFF2-40B4-BE49-F238E27FC236}">
                <a16:creationId xmlns:a16="http://schemas.microsoft.com/office/drawing/2014/main" id="{41623598-8E4C-48C7-9FF2-8A3161DA009C}"/>
              </a:ext>
            </a:extLst>
          </p:cNvPr>
          <p:cNvSpPr txBox="1"/>
          <p:nvPr/>
        </p:nvSpPr>
        <p:spPr>
          <a:xfrm>
            <a:off x="1485060" y="3069587"/>
            <a:ext cx="9221879" cy="1077218"/>
          </a:xfrm>
          <a:prstGeom prst="rect">
            <a:avLst/>
          </a:prstGeom>
          <a:noFill/>
        </p:spPr>
        <p:txBody>
          <a:bodyPr wrap="square" rtlCol="0">
            <a:spAutoFit/>
          </a:bodyPr>
          <a:lstStyle/>
          <a:p>
            <a:r>
              <a:rPr lang="en-US" sz="3600" b="1">
                <a:solidFill>
                  <a:schemeClr val="accent4"/>
                </a:solidFill>
                <a:latin typeface="Calibri" panose="020F0502020204030204" pitchFamily="34" charset="0"/>
                <a:cs typeface="Calibri" panose="020F0502020204030204" pitchFamily="34" charset="0"/>
                <a:sym typeface="Wingdings" panose="05000000000000000000" pitchFamily="2" charset="2"/>
              </a:rPr>
              <a:t></a:t>
            </a:r>
            <a:r>
              <a:rPr lang="en-US" sz="2800">
                <a:latin typeface="Calibri" panose="020F0502020204030204" pitchFamily="34" charset="0"/>
                <a:cs typeface="Calibri" panose="020F0502020204030204" pitchFamily="34" charset="0"/>
                <a:sym typeface="Wingdings" panose="05000000000000000000" pitchFamily="2" charset="2"/>
              </a:rPr>
              <a:t> </a:t>
            </a:r>
            <a:r>
              <a:rPr lang="en-US" sz="2800">
                <a:latin typeface="Calibri" panose="020F0502020204030204" pitchFamily="34" charset="0"/>
                <a:cs typeface="Calibri" panose="020F0502020204030204" pitchFamily="34" charset="0"/>
              </a:rPr>
              <a:t>Corps staff cannot deviate from the manual unless it is an emergency </a:t>
            </a:r>
            <a:r>
              <a:rPr lang="en-US" sz="2800" b="1">
                <a:latin typeface="Calibri" panose="020F0502020204030204" pitchFamily="34" charset="0"/>
                <a:cs typeface="Calibri" panose="020F0502020204030204" pitchFamily="34" charset="0"/>
              </a:rPr>
              <a:t>or</a:t>
            </a:r>
            <a:r>
              <a:rPr lang="en-US" sz="2800">
                <a:latin typeface="Calibri" panose="020F0502020204030204" pitchFamily="34" charset="0"/>
                <a:cs typeface="Calibri" panose="020F0502020204030204" pitchFamily="34" charset="0"/>
              </a:rPr>
              <a:t> higher-level approvals have been received</a:t>
            </a:r>
          </a:p>
        </p:txBody>
      </p:sp>
    </p:spTree>
    <p:extLst>
      <p:ext uri="{BB962C8B-B14F-4D97-AF65-F5344CB8AC3E}">
        <p14:creationId xmlns:p14="http://schemas.microsoft.com/office/powerpoint/2010/main" val="1337088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5A4A9A-B62E-4324-BA1E-242291580A80}"/>
              </a:ext>
            </a:extLst>
          </p:cNvPr>
          <p:cNvSpPr>
            <a:spLocks noGrp="1"/>
          </p:cNvSpPr>
          <p:nvPr>
            <p:ph sz="quarter" idx="10"/>
          </p:nvPr>
        </p:nvSpPr>
        <p:spPr>
          <a:xfrm>
            <a:off x="357501" y="1018838"/>
            <a:ext cx="5589037" cy="5180822"/>
          </a:xfrm>
        </p:spPr>
        <p:txBody>
          <a:bodyPr/>
          <a:lstStyle/>
          <a:p>
            <a:pPr marL="226695" lvl="1" indent="0">
              <a:buNone/>
            </a:pPr>
            <a:r>
              <a:rPr lang="en-US" sz="2800" b="1">
                <a:latin typeface="Calibri"/>
                <a:cs typeface="Calibri"/>
              </a:rPr>
              <a:t>Summer</a:t>
            </a:r>
            <a:endParaRPr lang="en-US">
              <a:latin typeface="Calibri"/>
              <a:cs typeface="Calibri"/>
            </a:endParaRPr>
          </a:p>
          <a:p>
            <a:pPr marL="692150" lvl="2" indent="-457200">
              <a:buChar char="•"/>
            </a:pPr>
            <a:r>
              <a:rPr lang="en-US" sz="2400">
                <a:latin typeface="Calibri"/>
                <a:cs typeface="Calibri"/>
              </a:rPr>
              <a:t>Maintain steady pool level</a:t>
            </a:r>
          </a:p>
          <a:p>
            <a:pPr marL="226695" lvl="1" indent="0">
              <a:buNone/>
            </a:pPr>
            <a:r>
              <a:rPr lang="en-US" sz="2800" b="1">
                <a:latin typeface="Calibri"/>
                <a:cs typeface="Calibri"/>
              </a:rPr>
              <a:t>Fall/Winter</a:t>
            </a:r>
          </a:p>
          <a:p>
            <a:pPr marL="569595" lvl="1" indent="-342900">
              <a:buChar char="•"/>
            </a:pPr>
            <a:r>
              <a:rPr lang="en-US" sz="2400">
                <a:latin typeface="Calibri"/>
                <a:cs typeface="Calibri"/>
              </a:rPr>
              <a:t>Lake Ashtabula is lowered for flood storage to a level dependent on snowpack.</a:t>
            </a:r>
          </a:p>
          <a:p>
            <a:pPr marL="226695" lvl="1" indent="0">
              <a:buNone/>
            </a:pPr>
            <a:r>
              <a:rPr lang="en-US" sz="2800" b="1">
                <a:latin typeface="Calibri"/>
                <a:cs typeface="Calibri"/>
              </a:rPr>
              <a:t>Spring</a:t>
            </a:r>
            <a:endParaRPr lang="en-US" sz="2800" b="1">
              <a:latin typeface="Calibri" panose="020F0502020204030204" pitchFamily="34" charset="0"/>
              <a:cs typeface="Calibri" panose="020F0502020204030204" pitchFamily="34" charset="0"/>
            </a:endParaRPr>
          </a:p>
          <a:p>
            <a:pPr marL="683895" lvl="1" indent="-457200">
              <a:buChar char="•"/>
            </a:pPr>
            <a:r>
              <a:rPr lang="en-US" sz="2400">
                <a:latin typeface="Calibri"/>
                <a:cs typeface="Calibri"/>
              </a:rPr>
              <a:t>Lake Ashtabula is managed to minimize downstream flooding and raised to summer level</a:t>
            </a:r>
            <a:r>
              <a:rPr lang="en-US" sz="3200">
                <a:latin typeface="Calibri"/>
                <a:cs typeface="Calibri"/>
              </a:rPr>
              <a:t>.</a:t>
            </a:r>
            <a:endParaRPr lang="en-US" sz="320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FA5A122E-E389-4B28-8AEA-5D945F9412B2}"/>
              </a:ext>
            </a:extLst>
          </p:cNvPr>
          <p:cNvSpPr>
            <a:spLocks noGrp="1"/>
          </p:cNvSpPr>
          <p:nvPr>
            <p:ph type="title"/>
          </p:nvPr>
        </p:nvSpPr>
        <p:spPr/>
        <p:txBody>
          <a:bodyPr/>
          <a:lstStyle/>
          <a:p>
            <a:r>
              <a:rPr lang="en-US" err="1">
                <a:latin typeface="Calibri"/>
                <a:ea typeface="ＭＳ Ｐゴシック"/>
                <a:cs typeface="Calibri"/>
              </a:rPr>
              <a:t>Baldhill</a:t>
            </a:r>
            <a:r>
              <a:rPr lang="en-US">
                <a:latin typeface="Calibri"/>
                <a:ea typeface="ＭＳ Ｐゴシック"/>
                <a:cs typeface="Calibri"/>
              </a:rPr>
              <a:t> Dam General Operation: </a:t>
            </a:r>
            <a:r>
              <a:rPr lang="en-US" i="1">
                <a:solidFill>
                  <a:srgbClr val="C00000"/>
                </a:solidFill>
                <a:latin typeface="Calibri"/>
                <a:ea typeface="ＭＳ Ｐゴシック"/>
                <a:cs typeface="Calibri"/>
              </a:rPr>
              <a:t>Current Manual  </a:t>
            </a:r>
            <a:endParaRPr lang="en-US" i="1">
              <a:solidFill>
                <a:srgbClr val="C0000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A025358-F1C7-26AB-36CC-D94FD86D1C7F}"/>
              </a:ext>
            </a:extLst>
          </p:cNvPr>
          <p:cNvPicPr>
            <a:picLocks noChangeAspect="1"/>
          </p:cNvPicPr>
          <p:nvPr/>
        </p:nvPicPr>
        <p:blipFill>
          <a:blip r:embed="rId3"/>
          <a:stretch>
            <a:fillRect/>
          </a:stretch>
        </p:blipFill>
        <p:spPr>
          <a:xfrm>
            <a:off x="6096000" y="909320"/>
            <a:ext cx="2235200" cy="2987040"/>
          </a:xfrm>
          <a:prstGeom prst="rect">
            <a:avLst/>
          </a:prstGeom>
        </p:spPr>
      </p:pic>
      <p:sp>
        <p:nvSpPr>
          <p:cNvPr id="6" name="TextBox 5">
            <a:extLst>
              <a:ext uri="{FF2B5EF4-FFF2-40B4-BE49-F238E27FC236}">
                <a16:creationId xmlns:a16="http://schemas.microsoft.com/office/drawing/2014/main" id="{5B056389-7B1E-9673-A603-FDF9FA2DCE39}"/>
              </a:ext>
            </a:extLst>
          </p:cNvPr>
          <p:cNvSpPr txBox="1"/>
          <p:nvPr/>
        </p:nvSpPr>
        <p:spPr>
          <a:xfrm>
            <a:off x="6045200" y="3942079"/>
            <a:ext cx="30099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ea typeface="ＭＳ Ｐゴシック"/>
                <a:cs typeface="Arial"/>
              </a:rPr>
              <a:t>Valley City 2/24/23</a:t>
            </a:r>
            <a:endParaRPr lang="en-US" sz="1200"/>
          </a:p>
        </p:txBody>
      </p:sp>
      <p:pic>
        <p:nvPicPr>
          <p:cNvPr id="7" name="Picture 6">
            <a:extLst>
              <a:ext uri="{FF2B5EF4-FFF2-40B4-BE49-F238E27FC236}">
                <a16:creationId xmlns:a16="http://schemas.microsoft.com/office/drawing/2014/main" id="{89F3F56E-6D85-A1EA-C218-BD61975FC612}"/>
              </a:ext>
            </a:extLst>
          </p:cNvPr>
          <p:cNvPicPr>
            <a:picLocks noChangeAspect="1"/>
          </p:cNvPicPr>
          <p:nvPr/>
        </p:nvPicPr>
        <p:blipFill>
          <a:blip r:embed="rId4"/>
          <a:stretch>
            <a:fillRect/>
          </a:stretch>
        </p:blipFill>
        <p:spPr>
          <a:xfrm>
            <a:off x="8961120" y="1143000"/>
            <a:ext cx="2296160" cy="3058160"/>
          </a:xfrm>
          <a:prstGeom prst="rect">
            <a:avLst/>
          </a:prstGeom>
        </p:spPr>
      </p:pic>
      <p:sp>
        <p:nvSpPr>
          <p:cNvPr id="8" name="TextBox 7">
            <a:extLst>
              <a:ext uri="{FF2B5EF4-FFF2-40B4-BE49-F238E27FC236}">
                <a16:creationId xmlns:a16="http://schemas.microsoft.com/office/drawing/2014/main" id="{55159EB8-33F5-CB91-2FAE-78000D0027BE}"/>
              </a:ext>
            </a:extLst>
          </p:cNvPr>
          <p:cNvSpPr txBox="1"/>
          <p:nvPr/>
        </p:nvSpPr>
        <p:spPr>
          <a:xfrm>
            <a:off x="8961119" y="4267198"/>
            <a:ext cx="30099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ea typeface="ＭＳ Ｐゴシック"/>
                <a:cs typeface="Arial"/>
              </a:rPr>
              <a:t>USGS Gage at Valley City 4/14/23</a:t>
            </a:r>
            <a:endParaRPr lang="en-US" sz="1200"/>
          </a:p>
        </p:txBody>
      </p:sp>
      <p:pic>
        <p:nvPicPr>
          <p:cNvPr id="9" name="Picture 8">
            <a:extLst>
              <a:ext uri="{FF2B5EF4-FFF2-40B4-BE49-F238E27FC236}">
                <a16:creationId xmlns:a16="http://schemas.microsoft.com/office/drawing/2014/main" id="{D9CA5829-F0DD-1001-F1CA-5274B2FABAE6}"/>
              </a:ext>
            </a:extLst>
          </p:cNvPr>
          <p:cNvPicPr>
            <a:picLocks noChangeAspect="1"/>
          </p:cNvPicPr>
          <p:nvPr/>
        </p:nvPicPr>
        <p:blipFill>
          <a:blip r:embed="rId5"/>
          <a:stretch>
            <a:fillRect/>
          </a:stretch>
        </p:blipFill>
        <p:spPr>
          <a:xfrm>
            <a:off x="5659120" y="4269740"/>
            <a:ext cx="3108960" cy="2362200"/>
          </a:xfrm>
          <a:prstGeom prst="rect">
            <a:avLst/>
          </a:prstGeom>
        </p:spPr>
      </p:pic>
      <p:sp>
        <p:nvSpPr>
          <p:cNvPr id="12" name="TextBox 11">
            <a:extLst>
              <a:ext uri="{FF2B5EF4-FFF2-40B4-BE49-F238E27FC236}">
                <a16:creationId xmlns:a16="http://schemas.microsoft.com/office/drawing/2014/main" id="{CF8CFFFB-FD93-A55E-E264-6A527B698013}"/>
              </a:ext>
            </a:extLst>
          </p:cNvPr>
          <p:cNvSpPr txBox="1"/>
          <p:nvPr/>
        </p:nvSpPr>
        <p:spPr>
          <a:xfrm>
            <a:off x="8849359" y="5923278"/>
            <a:ext cx="30099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rial"/>
                <a:ea typeface="ＭＳ Ｐゴシック"/>
                <a:cs typeface="Arial"/>
              </a:rPr>
              <a:t>Pool at summer conservation level from the dam, 8/2/23</a:t>
            </a:r>
            <a:endParaRPr lang="en-US" sz="1200">
              <a:cs typeface="Arial"/>
            </a:endParaRPr>
          </a:p>
        </p:txBody>
      </p:sp>
    </p:spTree>
    <p:extLst>
      <p:ext uri="{BB962C8B-B14F-4D97-AF65-F5344CB8AC3E}">
        <p14:creationId xmlns:p14="http://schemas.microsoft.com/office/powerpoint/2010/main" val="2386581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FC6B0-D19B-42BB-B700-D20E916729C4}"/>
              </a:ext>
            </a:extLst>
          </p:cNvPr>
          <p:cNvSpPr>
            <a:spLocks noGrp="1"/>
          </p:cNvSpPr>
          <p:nvPr>
            <p:ph type="title" idx="4294967295"/>
          </p:nvPr>
        </p:nvSpPr>
        <p:spPr>
          <a:xfrm>
            <a:off x="403956" y="128588"/>
            <a:ext cx="9781444" cy="785812"/>
          </a:xfrm>
        </p:spPr>
        <p:txBody>
          <a:bodyPr/>
          <a:lstStyle/>
          <a:p>
            <a:r>
              <a:rPr lang="en-US">
                <a:latin typeface="Calibri" panose="020F0502020204030204" pitchFamily="34" charset="0"/>
                <a:cs typeface="Calibri" panose="020F0502020204030204" pitchFamily="34" charset="0"/>
              </a:rPr>
              <a:t>Normal operations- </a:t>
            </a:r>
            <a:r>
              <a:rPr lang="en-US" i="1">
                <a:solidFill>
                  <a:srgbClr val="C00000"/>
                </a:solidFill>
                <a:latin typeface="Calibri" panose="020F0502020204030204" pitchFamily="34" charset="0"/>
                <a:cs typeface="Calibri" panose="020F0502020204030204" pitchFamily="34" charset="0"/>
              </a:rPr>
              <a:t>Current Manual</a:t>
            </a:r>
          </a:p>
        </p:txBody>
      </p:sp>
      <p:pic>
        <p:nvPicPr>
          <p:cNvPr id="3" name="Picture 2">
            <a:extLst>
              <a:ext uri="{FF2B5EF4-FFF2-40B4-BE49-F238E27FC236}">
                <a16:creationId xmlns:a16="http://schemas.microsoft.com/office/drawing/2014/main" id="{80D9E103-2DD7-EA51-8425-2DB3C40F35D0}"/>
              </a:ext>
            </a:extLst>
          </p:cNvPr>
          <p:cNvPicPr>
            <a:picLocks noChangeAspect="1"/>
          </p:cNvPicPr>
          <p:nvPr/>
        </p:nvPicPr>
        <p:blipFill rotWithShape="1">
          <a:blip r:embed="rId3"/>
          <a:srcRect l="23979" t="-1081" b="-270"/>
          <a:stretch/>
        </p:blipFill>
        <p:spPr>
          <a:xfrm>
            <a:off x="853440" y="1231309"/>
            <a:ext cx="10403846" cy="5380987"/>
          </a:xfrm>
          <a:prstGeom prst="rect">
            <a:avLst/>
          </a:prstGeom>
        </p:spPr>
      </p:pic>
    </p:spTree>
    <p:extLst>
      <p:ext uri="{BB962C8B-B14F-4D97-AF65-F5344CB8AC3E}">
        <p14:creationId xmlns:p14="http://schemas.microsoft.com/office/powerpoint/2010/main" val="361914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8657" y="0"/>
            <a:ext cx="6615289" cy="1143000"/>
          </a:xfrm>
        </p:spPr>
        <p:txBody>
          <a:bodyPr/>
          <a:lstStyle/>
          <a:p>
            <a:r>
              <a:rPr lang="en-US">
                <a:latin typeface="Calibri"/>
                <a:ea typeface="ＭＳ Ｐゴシック"/>
                <a:cs typeface="Calibri"/>
              </a:rPr>
              <a:t>Devils Lake Outlet</a:t>
            </a:r>
            <a:endParaRPr lang="en-US">
              <a:latin typeface="Calibri" panose="020F0502020204030204" pitchFamily="34" charset="0"/>
              <a:cs typeface="Calibri" panose="020F0502020204030204" pitchFamily="34" charset="0"/>
            </a:endParaRPr>
          </a:p>
        </p:txBody>
      </p:sp>
      <p:sp>
        <p:nvSpPr>
          <p:cNvPr id="11266" name="Rectangle 2"/>
          <p:cNvSpPr>
            <a:spLocks noChangeArrowheads="1"/>
          </p:cNvSpPr>
          <p:nvPr/>
        </p:nvSpPr>
        <p:spPr bwMode="auto">
          <a:xfrm>
            <a:off x="1524001" y="-230832"/>
            <a:ext cx="184731"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3" name="Content Placeholder 2">
            <a:extLst>
              <a:ext uri="{FF2B5EF4-FFF2-40B4-BE49-F238E27FC236}">
                <a16:creationId xmlns:a16="http://schemas.microsoft.com/office/drawing/2014/main" id="{F27D7218-5078-44DA-371E-05AF519EDA01}"/>
              </a:ext>
            </a:extLst>
          </p:cNvPr>
          <p:cNvPicPr>
            <a:picLocks noGrp="1" noChangeAspect="1"/>
          </p:cNvPicPr>
          <p:nvPr>
            <p:ph idx="1"/>
          </p:nvPr>
        </p:nvPicPr>
        <p:blipFill>
          <a:blip r:embed="rId3"/>
          <a:stretch>
            <a:fillRect/>
          </a:stretch>
        </p:blipFill>
        <p:spPr>
          <a:xfrm>
            <a:off x="4923713" y="1028700"/>
            <a:ext cx="6726074" cy="5600700"/>
          </a:xfrm>
        </p:spPr>
      </p:pic>
      <p:sp>
        <p:nvSpPr>
          <p:cNvPr id="4" name="TextBox 3">
            <a:extLst>
              <a:ext uri="{FF2B5EF4-FFF2-40B4-BE49-F238E27FC236}">
                <a16:creationId xmlns:a16="http://schemas.microsoft.com/office/drawing/2014/main" id="{325021AA-B60D-8ABD-3A8D-D505F475E7E2}"/>
              </a:ext>
            </a:extLst>
          </p:cNvPr>
          <p:cNvSpPr txBox="1"/>
          <p:nvPr/>
        </p:nvSpPr>
        <p:spPr>
          <a:xfrm>
            <a:off x="500062" y="1166812"/>
            <a:ext cx="524827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a:latin typeface="Arial"/>
                <a:ea typeface="ＭＳ Ｐゴシック"/>
                <a:cs typeface="Arial"/>
              </a:rPr>
              <a:t>Devils Lake outlets into the Sheyenne River upstream of </a:t>
            </a:r>
            <a:r>
              <a:rPr lang="en-US" err="1">
                <a:latin typeface="Arial"/>
                <a:ea typeface="ＭＳ Ｐゴシック"/>
                <a:cs typeface="Arial"/>
              </a:rPr>
              <a:t>Baldhill</a:t>
            </a:r>
            <a:r>
              <a:rPr lang="en-US">
                <a:latin typeface="Arial"/>
                <a:ea typeface="ＭＳ Ｐゴシック"/>
                <a:cs typeface="Arial"/>
              </a:rPr>
              <a:t> Dam via two constructed outlets, constructed in 2005 and 2012</a:t>
            </a:r>
          </a:p>
          <a:p>
            <a:pPr marL="342900" indent="-342900">
              <a:buFont typeface="Arial" panose="020B0604020202020204" pitchFamily="34" charset="0"/>
              <a:buChar char="•"/>
            </a:pPr>
            <a:r>
              <a:rPr lang="en-US">
                <a:latin typeface="Arial"/>
                <a:ea typeface="ＭＳ Ｐゴシック"/>
                <a:cs typeface="Arial"/>
              </a:rPr>
              <a:t>Total capacity 600 CFS</a:t>
            </a:r>
          </a:p>
          <a:p>
            <a:pPr marL="342900" indent="-342900">
              <a:buFont typeface="Arial" panose="020B0604020202020204" pitchFamily="34" charset="0"/>
              <a:buChar char="•"/>
            </a:pPr>
            <a:r>
              <a:rPr lang="en-US">
                <a:latin typeface="Arial"/>
                <a:ea typeface="ＭＳ Ｐゴシック"/>
                <a:cs typeface="Arial"/>
              </a:rPr>
              <a:t>Not controlled by USACE</a:t>
            </a:r>
          </a:p>
          <a:p>
            <a:pPr marL="342900" indent="-342900">
              <a:buFont typeface="Arial" panose="020B0604020202020204" pitchFamily="34" charset="0"/>
              <a:buChar char="•"/>
            </a:pPr>
            <a:r>
              <a:rPr lang="en-US">
                <a:latin typeface="Arial"/>
                <a:ea typeface="ＭＳ Ｐゴシック"/>
                <a:cs typeface="Arial"/>
              </a:rPr>
              <a:t>Average summer flow into and out of Lake Ashtabula is much higher than before 2005. </a:t>
            </a:r>
            <a:endParaRPr lang="en-US">
              <a:cs typeface="Arial"/>
            </a:endParaRPr>
          </a:p>
        </p:txBody>
      </p:sp>
    </p:spTree>
    <p:extLst>
      <p:ext uri="{BB962C8B-B14F-4D97-AF65-F5344CB8AC3E}">
        <p14:creationId xmlns:p14="http://schemas.microsoft.com/office/powerpoint/2010/main" val="3428960550"/>
      </p:ext>
    </p:extLst>
  </p:cSld>
  <p:clrMapOvr>
    <a:masterClrMapping/>
  </p:clrMapOvr>
</p:sld>
</file>

<file path=ppt/theme/theme1.xml><?xml version="1.0" encoding="utf-8"?>
<a:theme xmlns:a="http://schemas.openxmlformats.org/drawingml/2006/main" name="Upper left castle template public">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UI Upper left Castle template ">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3.xml><?xml version="1.0" encoding="utf-8"?>
<a:theme xmlns:a="http://schemas.openxmlformats.org/drawingml/2006/main" name="traditional templat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4.xml><?xml version="1.0" encoding="utf-8"?>
<a:theme xmlns:a="http://schemas.openxmlformats.org/drawingml/2006/main" name="Traditional templat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5.xml><?xml version="1.0" encoding="utf-8"?>
<a:theme xmlns:a="http://schemas.openxmlformats.org/drawingml/2006/main" name="2_Upper Left Star and Castle NON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6.xml><?xml version="1.0" encoding="utf-8"?>
<a:theme xmlns:a="http://schemas.openxmlformats.org/drawingml/2006/main" name="Upper Left Star and Castle CUI">
  <a:themeElements>
    <a:clrScheme name="USACE - Army 2023">
      <a:dk1>
        <a:srgbClr val="221F20"/>
      </a:dk1>
      <a:lt1>
        <a:srgbClr val="565557"/>
      </a:lt1>
      <a:dk2>
        <a:srgbClr val="FFFFFF"/>
      </a:dk2>
      <a:lt2>
        <a:srgbClr val="D5D5D7"/>
      </a:lt2>
      <a:accent1>
        <a:srgbClr val="727365"/>
      </a:accent1>
      <a:accent2>
        <a:srgbClr val="2F372F"/>
      </a:accent2>
      <a:accent3>
        <a:srgbClr val="FFCC01"/>
      </a:accent3>
      <a:accent4>
        <a:srgbClr val="BFB8A6"/>
      </a:accent4>
      <a:accent5>
        <a:srgbClr val="00308F"/>
      </a:accent5>
      <a:accent6>
        <a:srgbClr val="CF0000"/>
      </a:accent6>
      <a:hlink>
        <a:srgbClr val="3E6682"/>
      </a:hlink>
      <a:folHlink>
        <a:srgbClr val="7030A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7.xml><?xml version="1.0" encoding="utf-8"?>
<a:theme xmlns:a="http://schemas.openxmlformats.org/drawingml/2006/main" name="Chart Color Templates">
  <a:themeElements>
    <a:clrScheme name="Charts">
      <a:dk1>
        <a:srgbClr val="221F20"/>
      </a:dk1>
      <a:lt1>
        <a:srgbClr val="565557"/>
      </a:lt1>
      <a:dk2>
        <a:srgbClr val="FFFFFF"/>
      </a:dk2>
      <a:lt2>
        <a:srgbClr val="D5D5D7"/>
      </a:lt2>
      <a:accent1>
        <a:srgbClr val="F16521"/>
      </a:accent1>
      <a:accent2>
        <a:srgbClr val="2DAA27"/>
      </a:accent2>
      <a:accent3>
        <a:srgbClr val="CF0000"/>
      </a:accent3>
      <a:accent4>
        <a:srgbClr val="FFCC01"/>
      </a:accent4>
      <a:accent5>
        <a:srgbClr val="00308F"/>
      </a:accent5>
      <a:accent6>
        <a:srgbClr val="532476"/>
      </a:accent6>
      <a:hlink>
        <a:srgbClr val="4D7EA1"/>
      </a:hlink>
      <a:folHlink>
        <a:srgbClr val="CF0000"/>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8D628E9B7E0E41A976397BEB73DF2A" ma:contentTypeVersion="12" ma:contentTypeDescription="Create a new document." ma:contentTypeScope="" ma:versionID="2b636261e3a8da1ddda7ed5b65395cee">
  <xsd:schema xmlns:xsd="http://www.w3.org/2001/XMLSchema" xmlns:xs="http://www.w3.org/2001/XMLSchema" xmlns:p="http://schemas.microsoft.com/office/2006/metadata/properties" xmlns:ns2="ec66d307-0ad6-4f90-80a1-0eca4fca9479" xmlns:ns3="19648e88-9141-4477-b31b-a659c5896f26" targetNamespace="http://schemas.microsoft.com/office/2006/metadata/properties" ma:root="true" ma:fieldsID="abc4f6b3721a041000810e002cce3ce8" ns2:_="" ns3:_="">
    <xsd:import namespace="ec66d307-0ad6-4f90-80a1-0eca4fca9479"/>
    <xsd:import namespace="19648e88-9141-4477-b31b-a659c5896f26"/>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66d307-0ad6-4f90-80a1-0eca4fca94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6c1609-49e0-4fdc-8f5b-8b798a969131"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648e88-9141-4477-b31b-a659c5896f26"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30f0ce1-34aa-4738-a5f7-00e2a75a928b}" ma:internalName="TaxCatchAll" ma:showField="CatchAllData" ma:web="19648e88-9141-4477-b31b-a659c5896f26">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66d307-0ad6-4f90-80a1-0eca4fca9479">
      <Terms xmlns="http://schemas.microsoft.com/office/infopath/2007/PartnerControls"/>
    </lcf76f155ced4ddcb4097134ff3c332f>
    <TaxCatchAll xmlns="19648e88-9141-4477-b31b-a659c5896f26" xsi:nil="true"/>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8E1832B3-9C54-4023-BEDB-A2110CF61937}">
  <ds:schemaRefs>
    <ds:schemaRef ds:uri="19648e88-9141-4477-b31b-a659c5896f26"/>
    <ds:schemaRef ds:uri="ec66d307-0ad6-4f90-80a1-0eca4fca94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B8C2CD5-50C2-4A7C-996A-3D6312B83669}">
  <ds:schemaRefs>
    <ds:schemaRef ds:uri="19648e88-9141-4477-b31b-a659c5896f26"/>
    <ds:schemaRef ds:uri="ec66d307-0ad6-4f90-80a1-0eca4fca94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29</Slides>
  <Notes>27</Notes>
  <HiddenSlides>0</HiddenSlides>
  <ScaleCrop>false</ScaleCrop>
  <HeadingPairs>
    <vt:vector size="4" baseType="variant">
      <vt:variant>
        <vt:lpstr>Theme</vt:lpstr>
      </vt:variant>
      <vt:variant>
        <vt:i4>7</vt:i4>
      </vt:variant>
      <vt:variant>
        <vt:lpstr>Slide Titles</vt:lpstr>
      </vt:variant>
      <vt:variant>
        <vt:i4>29</vt:i4>
      </vt:variant>
    </vt:vector>
  </HeadingPairs>
  <TitlesOfParts>
    <vt:vector size="36" baseType="lpstr">
      <vt:lpstr>Upper left castle template public</vt:lpstr>
      <vt:lpstr>CUI Upper left Castle template </vt:lpstr>
      <vt:lpstr>traditional template NON CUI</vt:lpstr>
      <vt:lpstr>Traditional template CUI</vt:lpstr>
      <vt:lpstr>2_Upper Left Star and Castle NON CUI</vt:lpstr>
      <vt:lpstr>Upper Left Star and Castle CUI</vt:lpstr>
      <vt:lpstr>Chart Color Templates</vt:lpstr>
      <vt:lpstr>Baldhill dam  and Lake Ashtabula Water Control  Manual Update</vt:lpstr>
      <vt:lpstr>PowerPoint Presentation</vt:lpstr>
      <vt:lpstr>PowerPoint Presentation</vt:lpstr>
      <vt:lpstr>Meeting Ground Rules </vt:lpstr>
      <vt:lpstr>Baldhill Dam/ Lake Ashtabula  project</vt:lpstr>
      <vt:lpstr>What is a Water Control Manual?</vt:lpstr>
      <vt:lpstr>Baldhill Dam General Operation: Current Manual  </vt:lpstr>
      <vt:lpstr>Normal operations- Current Manual</vt:lpstr>
      <vt:lpstr>Devils Lake Outlet</vt:lpstr>
      <vt:lpstr>RED RIVER VALLEY WATER SUPPLY Project</vt:lpstr>
      <vt:lpstr>What has changed in Recent Years?</vt:lpstr>
      <vt:lpstr>PowerPoint Presentation</vt:lpstr>
      <vt:lpstr>PowerPoint Presentation</vt:lpstr>
      <vt:lpstr>PowerPoint Presentation</vt:lpstr>
      <vt:lpstr>PowerPoint Presentation</vt:lpstr>
      <vt:lpstr>Timeline for Water Control Manual Update</vt:lpstr>
      <vt:lpstr>How to Share input</vt:lpstr>
      <vt:lpstr>Finding Additional Info</vt:lpstr>
      <vt:lpstr>PowerPoint Presentation</vt:lpstr>
      <vt:lpstr>Public Input </vt:lpstr>
      <vt:lpstr>PowerPoint Presentation</vt:lpstr>
      <vt:lpstr>Who is all here? </vt:lpstr>
      <vt:lpstr>Current Backup slides</vt:lpstr>
      <vt:lpstr>Current conditions</vt:lpstr>
      <vt:lpstr>Key Operating Plan values for normal operations</vt:lpstr>
      <vt:lpstr>Key Operating Plan values for Flood operations</vt:lpstr>
      <vt:lpstr>Pre-Melt drawdown Level</vt:lpstr>
      <vt:lpstr>Lake Ashtabula Elevation Duration Hydrograph</vt:lpstr>
      <vt:lpstr>Pool Elevations and Volumes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revision>1</cp:revision>
  <dcterms:created xsi:type="dcterms:W3CDTF">2017-02-20T05:10:01Z</dcterms:created>
  <dcterms:modified xsi:type="dcterms:W3CDTF">2023-10-03T15:41:24Z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0x010100318D628E9B7E0E41A976397BEB73DF2A</vt:lpwstr>
  </property>
  <property fmtid="{D5CDD505-2E9C-101B-9397-08002B2CF9AE}" pid="3" name="MediaServiceImageTags">
    <vt:lpwstr/>
  </property>
</Properties>
</file>